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Bricolage Grotesque"/>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8" roundtripDataSignature="AMtx7mg2FKFR/C0bhDGKIahh4RBgUKbN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BricolageGrotesque-bold.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3.png"/><Relationship Id="rId11" Type="http://schemas.openxmlformats.org/officeDocument/2006/relationships/image" Target="../media/image27.png"/><Relationship Id="rId10" Type="http://schemas.openxmlformats.org/officeDocument/2006/relationships/image" Target="../media/image2.png"/><Relationship Id="rId9" Type="http://schemas.openxmlformats.org/officeDocument/2006/relationships/image" Target="../media/image31.jp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3.png"/><Relationship Id="rId11" Type="http://schemas.openxmlformats.org/officeDocument/2006/relationships/image" Target="../media/image37.png"/><Relationship Id="rId10" Type="http://schemas.openxmlformats.org/officeDocument/2006/relationships/image" Target="../media/image6.png"/><Relationship Id="rId9" Type="http://schemas.openxmlformats.org/officeDocument/2006/relationships/image" Target="../media/image36.jpg"/><Relationship Id="rId5" Type="http://schemas.openxmlformats.org/officeDocument/2006/relationships/image" Target="../media/image19.png"/><Relationship Id="rId6" Type="http://schemas.openxmlformats.org/officeDocument/2006/relationships/image" Target="../media/image9.png"/><Relationship Id="rId7" Type="http://schemas.openxmlformats.org/officeDocument/2006/relationships/image" Target="../media/image34.png"/><Relationship Id="rId8"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0.jp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jp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9.png"/><Relationship Id="rId7" Type="http://schemas.openxmlformats.org/officeDocument/2006/relationships/image" Target="../media/image1.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0.jpg"/><Relationship Id="rId4"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0.jp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0.jp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jpg"/><Relationship Id="rId4" Type="http://schemas.openxmlformats.org/officeDocument/2006/relationships/image" Target="../media/image38.png"/><Relationship Id="rId5" Type="http://schemas.openxmlformats.org/officeDocument/2006/relationships/image" Target="../media/image9.png"/><Relationship Id="rId6"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25702" l="0" r="0" t="0"/>
            </a:stretch>
          </a:blipFill>
          <a:ln>
            <a:noFill/>
          </a:ln>
        </p:spPr>
      </p:sp>
      <p:sp>
        <p:nvSpPr>
          <p:cNvPr id="85" name="Google Shape;85;p1"/>
          <p:cNvSpPr/>
          <p:nvPr/>
        </p:nvSpPr>
        <p:spPr>
          <a:xfrm flipH="1">
            <a:off x="13349053" y="9700367"/>
            <a:ext cx="7301574" cy="4736896"/>
          </a:xfrm>
          <a:custGeom>
            <a:rect b="b" l="l" r="r" t="t"/>
            <a:pathLst>
              <a:path extrusionOk="0" h="4736896" w="7301574">
                <a:moveTo>
                  <a:pt x="7301573" y="0"/>
                </a:moveTo>
                <a:lnTo>
                  <a:pt x="0" y="0"/>
                </a:lnTo>
                <a:lnTo>
                  <a:pt x="0" y="4736896"/>
                </a:lnTo>
                <a:lnTo>
                  <a:pt x="7301573" y="4736896"/>
                </a:lnTo>
                <a:lnTo>
                  <a:pt x="7301573" y="0"/>
                </a:lnTo>
                <a:close/>
              </a:path>
            </a:pathLst>
          </a:custGeom>
          <a:blipFill rotWithShape="1">
            <a:blip r:embed="rId4">
              <a:alphaModFix/>
            </a:blip>
            <a:stretch>
              <a:fillRect b="0" l="0" r="0" t="0"/>
            </a:stretch>
          </a:blipFill>
          <a:ln>
            <a:noFill/>
          </a:ln>
        </p:spPr>
      </p:sp>
      <p:sp>
        <p:nvSpPr>
          <p:cNvPr id="86" name="Google Shape;86;p1"/>
          <p:cNvSpPr/>
          <p:nvPr/>
        </p:nvSpPr>
        <p:spPr>
          <a:xfrm rot="5400000">
            <a:off x="2082720" y="8636556"/>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5">
              <a:alphaModFix amt="9999"/>
            </a:blip>
            <a:stretch>
              <a:fillRect b="0" l="0" r="0" t="0"/>
            </a:stretch>
          </a:blipFill>
          <a:ln>
            <a:noFill/>
          </a:ln>
        </p:spPr>
      </p:sp>
      <p:sp>
        <p:nvSpPr>
          <p:cNvPr id="87" name="Google Shape;87;p1"/>
          <p:cNvSpPr/>
          <p:nvPr/>
        </p:nvSpPr>
        <p:spPr>
          <a:xfrm>
            <a:off x="7885844" y="9475472"/>
            <a:ext cx="2516311" cy="449791"/>
          </a:xfrm>
          <a:custGeom>
            <a:rect b="b" l="l" r="r" t="t"/>
            <a:pathLst>
              <a:path extrusionOk="0" h="449791" w="2516311">
                <a:moveTo>
                  <a:pt x="0" y="0"/>
                </a:moveTo>
                <a:lnTo>
                  <a:pt x="2516312" y="0"/>
                </a:lnTo>
                <a:lnTo>
                  <a:pt x="2516312" y="449791"/>
                </a:lnTo>
                <a:lnTo>
                  <a:pt x="0" y="449791"/>
                </a:lnTo>
                <a:lnTo>
                  <a:pt x="0" y="0"/>
                </a:lnTo>
                <a:close/>
              </a:path>
            </a:pathLst>
          </a:custGeom>
          <a:blipFill rotWithShape="1">
            <a:blip r:embed="rId6">
              <a:alphaModFix/>
            </a:blip>
            <a:stretch>
              <a:fillRect b="0" l="0" r="0" t="0"/>
            </a:stretch>
          </a:blipFill>
          <a:ln>
            <a:noFill/>
          </a:ln>
        </p:spPr>
      </p:sp>
      <p:sp>
        <p:nvSpPr>
          <p:cNvPr id="88" name="Google Shape;88;p1"/>
          <p:cNvSpPr/>
          <p:nvPr/>
        </p:nvSpPr>
        <p:spPr>
          <a:xfrm>
            <a:off x="15229454" y="8552224"/>
            <a:ext cx="1671290" cy="595142"/>
          </a:xfrm>
          <a:custGeom>
            <a:rect b="b" l="l" r="r" t="t"/>
            <a:pathLst>
              <a:path extrusionOk="0" h="595142" w="1671290">
                <a:moveTo>
                  <a:pt x="0" y="0"/>
                </a:moveTo>
                <a:lnTo>
                  <a:pt x="1671290" y="0"/>
                </a:lnTo>
                <a:lnTo>
                  <a:pt x="1671290" y="595143"/>
                </a:lnTo>
                <a:lnTo>
                  <a:pt x="0" y="595143"/>
                </a:lnTo>
                <a:lnTo>
                  <a:pt x="0" y="0"/>
                </a:lnTo>
                <a:close/>
              </a:path>
            </a:pathLst>
          </a:custGeom>
          <a:blipFill rotWithShape="1">
            <a:blip r:embed="rId7">
              <a:alphaModFix/>
            </a:blip>
            <a:stretch>
              <a:fillRect b="0" l="0" r="0" t="0"/>
            </a:stretch>
          </a:blipFill>
          <a:ln>
            <a:noFill/>
          </a:ln>
        </p:spPr>
      </p:sp>
      <p:sp>
        <p:nvSpPr>
          <p:cNvPr id="89" name="Google Shape;89;p1"/>
          <p:cNvSpPr/>
          <p:nvPr/>
        </p:nvSpPr>
        <p:spPr>
          <a:xfrm>
            <a:off x="1028700" y="893013"/>
            <a:ext cx="4663277" cy="977345"/>
          </a:xfrm>
          <a:custGeom>
            <a:rect b="b" l="l" r="r" t="t"/>
            <a:pathLst>
              <a:path extrusionOk="0" h="977345" w="4663277">
                <a:moveTo>
                  <a:pt x="0" y="0"/>
                </a:moveTo>
                <a:lnTo>
                  <a:pt x="4663277" y="0"/>
                </a:lnTo>
                <a:lnTo>
                  <a:pt x="4663277" y="977345"/>
                </a:lnTo>
                <a:lnTo>
                  <a:pt x="0" y="977345"/>
                </a:lnTo>
                <a:lnTo>
                  <a:pt x="0" y="0"/>
                </a:lnTo>
                <a:close/>
              </a:path>
            </a:pathLst>
          </a:custGeom>
          <a:blipFill rotWithShape="1">
            <a:blip r:embed="rId8">
              <a:alphaModFix/>
            </a:blip>
            <a:stretch>
              <a:fillRect b="0" l="0" r="0" t="0"/>
            </a:stretch>
          </a:blipFill>
          <a:ln>
            <a:noFill/>
          </a:ln>
        </p:spPr>
      </p:sp>
      <p:sp>
        <p:nvSpPr>
          <p:cNvPr id="90" name="Google Shape;90;p1"/>
          <p:cNvSpPr/>
          <p:nvPr/>
        </p:nvSpPr>
        <p:spPr>
          <a:xfrm>
            <a:off x="14984595" y="643608"/>
            <a:ext cx="2161008" cy="1927619"/>
          </a:xfrm>
          <a:custGeom>
            <a:rect b="b" l="l" r="r" t="t"/>
            <a:pathLst>
              <a:path extrusionOk="0" h="1927619" w="2161008">
                <a:moveTo>
                  <a:pt x="0" y="0"/>
                </a:moveTo>
                <a:lnTo>
                  <a:pt x="2161008" y="0"/>
                </a:lnTo>
                <a:lnTo>
                  <a:pt x="2161008" y="1927619"/>
                </a:lnTo>
                <a:lnTo>
                  <a:pt x="0" y="1927619"/>
                </a:lnTo>
                <a:lnTo>
                  <a:pt x="0" y="0"/>
                </a:lnTo>
                <a:close/>
              </a:path>
            </a:pathLst>
          </a:custGeom>
          <a:blipFill rotWithShape="1">
            <a:blip r:embed="rId9">
              <a:alphaModFix/>
            </a:blip>
            <a:stretch>
              <a:fillRect b="0" l="0" r="0" t="0"/>
            </a:stretch>
          </a:blipFill>
          <a:ln>
            <a:noFill/>
          </a:ln>
        </p:spPr>
      </p:sp>
      <p:sp>
        <p:nvSpPr>
          <p:cNvPr id="91" name="Google Shape;91;p1"/>
          <p:cNvSpPr/>
          <p:nvPr/>
        </p:nvSpPr>
        <p:spPr>
          <a:xfrm>
            <a:off x="590151" y="2837927"/>
            <a:ext cx="15474947" cy="3826532"/>
          </a:xfrm>
          <a:custGeom>
            <a:rect b="b" l="l" r="r" t="t"/>
            <a:pathLst>
              <a:path extrusionOk="0" h="3826532" w="15474947">
                <a:moveTo>
                  <a:pt x="0" y="0"/>
                </a:moveTo>
                <a:lnTo>
                  <a:pt x="15474948" y="0"/>
                </a:lnTo>
                <a:lnTo>
                  <a:pt x="15474948" y="3826533"/>
                </a:lnTo>
                <a:lnTo>
                  <a:pt x="0" y="3826533"/>
                </a:lnTo>
                <a:lnTo>
                  <a:pt x="0" y="0"/>
                </a:lnTo>
                <a:close/>
              </a:path>
            </a:pathLst>
          </a:custGeom>
          <a:blipFill rotWithShape="1">
            <a:blip r:embed="rId10">
              <a:alphaModFix/>
            </a:blip>
            <a:stretch>
              <a:fillRect b="0" l="0" r="0" t="0"/>
            </a:stretch>
          </a:blipFill>
          <a:ln>
            <a:noFill/>
          </a:ln>
        </p:spPr>
      </p:sp>
      <p:sp>
        <p:nvSpPr>
          <p:cNvPr id="92" name="Google Shape;92;p1"/>
          <p:cNvSpPr/>
          <p:nvPr/>
        </p:nvSpPr>
        <p:spPr>
          <a:xfrm>
            <a:off x="412551" y="-49302"/>
            <a:ext cx="17462898" cy="10218155"/>
          </a:xfrm>
          <a:custGeom>
            <a:rect b="b" l="l" r="r" t="t"/>
            <a:pathLst>
              <a:path extrusionOk="0" h="10218155" w="17462898">
                <a:moveTo>
                  <a:pt x="0" y="0"/>
                </a:moveTo>
                <a:lnTo>
                  <a:pt x="17462898" y="0"/>
                </a:lnTo>
                <a:lnTo>
                  <a:pt x="17462898" y="10218154"/>
                </a:lnTo>
                <a:lnTo>
                  <a:pt x="0" y="10218154"/>
                </a:lnTo>
                <a:lnTo>
                  <a:pt x="0" y="0"/>
                </a:lnTo>
                <a:close/>
              </a:path>
            </a:pathLst>
          </a:custGeom>
          <a:blipFill rotWithShape="1">
            <a:blip r:embed="rId11">
              <a:alphaModFix/>
            </a:blip>
            <a:stretch>
              <a:fillRect b="0" l="0" r="0" t="0"/>
            </a:stretch>
          </a:blipFill>
          <a:ln>
            <a:noFill/>
          </a:ln>
        </p:spPr>
      </p:sp>
      <p:sp>
        <p:nvSpPr>
          <p:cNvPr id="93" name="Google Shape;93;p1"/>
          <p:cNvSpPr txBox="1"/>
          <p:nvPr/>
        </p:nvSpPr>
        <p:spPr>
          <a:xfrm>
            <a:off x="1028700" y="2844935"/>
            <a:ext cx="16230600" cy="41814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8589" u="none" cap="none" strike="noStrike">
                <a:solidFill>
                  <a:srgbClr val="000000"/>
                </a:solidFill>
                <a:latin typeface="Arial"/>
                <a:ea typeface="Arial"/>
                <a:cs typeface="Arial"/>
                <a:sym typeface="Arial"/>
              </a:rPr>
              <a:t>UNDERSTANDING OUR ECOLOGICAL FOOTPRINT</a:t>
            </a:r>
            <a:r>
              <a:rPr b="0" i="0" lang="en-US" sz="8589" u="none" cap="none" strike="noStrike">
                <a:solidFill>
                  <a:srgbClr val="144724"/>
                </a:solidFill>
                <a:latin typeface="Arial"/>
                <a:ea typeface="Arial"/>
                <a:cs typeface="Arial"/>
                <a:sym typeface="Arial"/>
              </a:rPr>
              <a:t> </a:t>
            </a:r>
            <a:r>
              <a:rPr b="0" i="0" lang="en-US" sz="8589" u="none" cap="none" strike="noStrike">
                <a:solidFill>
                  <a:srgbClr val="1C6434"/>
                </a:solidFill>
                <a:latin typeface="Arial"/>
                <a:ea typeface="Arial"/>
                <a:cs typeface="Arial"/>
                <a:sym typeface="Arial"/>
              </a:rPr>
              <a:t>👣</a:t>
            </a:r>
            <a:endParaRPr/>
          </a:p>
        </p:txBody>
      </p:sp>
      <p:sp>
        <p:nvSpPr>
          <p:cNvPr id="94" name="Google Shape;94;p1"/>
          <p:cNvSpPr txBox="1"/>
          <p:nvPr/>
        </p:nvSpPr>
        <p:spPr>
          <a:xfrm>
            <a:off x="1390136" y="7540760"/>
            <a:ext cx="16227656" cy="746887"/>
          </a:xfrm>
          <a:prstGeom prst="rect">
            <a:avLst/>
          </a:prstGeom>
          <a:noFill/>
          <a:ln>
            <a:noFill/>
          </a:ln>
        </p:spPr>
        <p:txBody>
          <a:bodyPr anchorCtr="0" anchor="t" bIns="0" lIns="0" spcFirstLastPara="1" rIns="0" wrap="square" tIns="0">
            <a:spAutoFit/>
          </a:bodyPr>
          <a:lstStyle/>
          <a:p>
            <a:pPr indent="0" lvl="0" marL="0" marR="0" rtl="0" algn="ctr">
              <a:lnSpc>
                <a:spcPct val="110005"/>
              </a:lnSpc>
              <a:spcBef>
                <a:spcPts val="0"/>
              </a:spcBef>
              <a:spcAft>
                <a:spcPts val="0"/>
              </a:spcAft>
              <a:buNone/>
            </a:pPr>
            <a:r>
              <a:rPr b="1" i="0" lang="en-US" sz="1809"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indent="0" lvl="0" marL="0" marR="0" rtl="0" algn="ctr">
              <a:lnSpc>
                <a:spcPct val="110005"/>
              </a:lnSpc>
              <a:spcBef>
                <a:spcPts val="0"/>
              </a:spcBef>
              <a:spcAft>
                <a:spcPts val="0"/>
              </a:spcAft>
              <a:buNone/>
            </a:pPr>
            <a:r>
              <a:t/>
            </a:r>
            <a:endParaRPr b="1" i="0" sz="1809"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47" name="Google Shape;247;p10"/>
          <p:cNvSpPr/>
          <p:nvPr/>
        </p:nvSpPr>
        <p:spPr>
          <a:xfrm rot="5400000">
            <a:off x="-1799558" y="-3681520"/>
            <a:ext cx="6341418" cy="7363039"/>
          </a:xfrm>
          <a:custGeom>
            <a:rect b="b" l="l" r="r" t="t"/>
            <a:pathLst>
              <a:path extrusionOk="0" h="7363039" w="6341418">
                <a:moveTo>
                  <a:pt x="0" y="0"/>
                </a:moveTo>
                <a:lnTo>
                  <a:pt x="6341418" y="0"/>
                </a:lnTo>
                <a:lnTo>
                  <a:pt x="6341418" y="7363040"/>
                </a:lnTo>
                <a:lnTo>
                  <a:pt x="0" y="7363040"/>
                </a:lnTo>
                <a:lnTo>
                  <a:pt x="0" y="0"/>
                </a:lnTo>
                <a:close/>
              </a:path>
            </a:pathLst>
          </a:custGeom>
          <a:blipFill rotWithShape="1">
            <a:blip r:embed="rId4">
              <a:alphaModFix amt="9999"/>
            </a:blip>
            <a:stretch>
              <a:fillRect b="0" l="0" r="0" t="0"/>
            </a:stretch>
          </a:blipFill>
          <a:ln>
            <a:noFill/>
          </a:ln>
        </p:spPr>
      </p:sp>
      <p:cxnSp>
        <p:nvCxnSpPr>
          <p:cNvPr id="248" name="Google Shape;248;p10"/>
          <p:cNvCxnSpPr/>
          <p:nvPr/>
        </p:nvCxnSpPr>
        <p:spPr>
          <a:xfrm>
            <a:off x="4881380" y="2914619"/>
            <a:ext cx="6628826" cy="0"/>
          </a:xfrm>
          <a:prstGeom prst="straightConnector1">
            <a:avLst/>
          </a:prstGeom>
          <a:noFill/>
          <a:ln cap="flat" cmpd="sng" w="114300">
            <a:solidFill>
              <a:srgbClr val="22743D"/>
            </a:solidFill>
            <a:prstDash val="solid"/>
            <a:round/>
            <a:headEnd len="sm" w="sm" type="none"/>
            <a:tailEnd len="sm" w="sm" type="none"/>
          </a:ln>
        </p:spPr>
      </p:cxnSp>
      <p:sp>
        <p:nvSpPr>
          <p:cNvPr id="249" name="Google Shape;249;p10"/>
          <p:cNvSpPr/>
          <p:nvPr/>
        </p:nvSpPr>
        <p:spPr>
          <a:xfrm flipH="1" rot="10800000">
            <a:off x="-1457761" y="-25221"/>
            <a:ext cx="8038344" cy="4682336"/>
          </a:xfrm>
          <a:custGeom>
            <a:rect b="b" l="l" r="r" t="t"/>
            <a:pathLst>
              <a:path extrusionOk="0" h="4682336" w="8038344">
                <a:moveTo>
                  <a:pt x="8038345" y="0"/>
                </a:moveTo>
                <a:lnTo>
                  <a:pt x="0" y="0"/>
                </a:lnTo>
                <a:lnTo>
                  <a:pt x="0" y="4682335"/>
                </a:lnTo>
                <a:lnTo>
                  <a:pt x="8038345" y="4682335"/>
                </a:lnTo>
                <a:lnTo>
                  <a:pt x="8038345" y="0"/>
                </a:lnTo>
                <a:close/>
              </a:path>
            </a:pathLst>
          </a:custGeom>
          <a:blipFill rotWithShape="1">
            <a:blip r:embed="rId5">
              <a:alphaModFix/>
            </a:blip>
            <a:stretch>
              <a:fillRect b="0" l="0" r="0" t="0"/>
            </a:stretch>
          </a:blipFill>
          <a:ln>
            <a:noFill/>
          </a:ln>
        </p:spPr>
      </p:sp>
      <p:grpSp>
        <p:nvGrpSpPr>
          <p:cNvPr id="250" name="Google Shape;250;p10"/>
          <p:cNvGrpSpPr/>
          <p:nvPr/>
        </p:nvGrpSpPr>
        <p:grpSpPr>
          <a:xfrm>
            <a:off x="1371151" y="3368630"/>
            <a:ext cx="16230600" cy="4382448"/>
            <a:chOff x="0" y="-38100"/>
            <a:chExt cx="4274726" cy="1154225"/>
          </a:xfrm>
        </p:grpSpPr>
        <p:sp>
          <p:nvSpPr>
            <p:cNvPr id="251" name="Google Shape;251;p10"/>
            <p:cNvSpPr/>
            <p:nvPr/>
          </p:nvSpPr>
          <p:spPr>
            <a:xfrm>
              <a:off x="0" y="0"/>
              <a:ext cx="4274726" cy="1116125"/>
            </a:xfrm>
            <a:custGeom>
              <a:rect b="b" l="l" r="r" t="t"/>
              <a:pathLst>
                <a:path extrusionOk="0" h="1116125" w="4274726">
                  <a:moveTo>
                    <a:pt x="0" y="0"/>
                  </a:moveTo>
                  <a:lnTo>
                    <a:pt x="4274726" y="0"/>
                  </a:lnTo>
                  <a:lnTo>
                    <a:pt x="4274726" y="1116125"/>
                  </a:lnTo>
                  <a:lnTo>
                    <a:pt x="0" y="1116125"/>
                  </a:lnTo>
                  <a:close/>
                </a:path>
              </a:pathLst>
            </a:custGeom>
            <a:solidFill>
              <a:srgbClr val="000000">
                <a:alpha val="0"/>
              </a:srgbClr>
            </a:solidFill>
            <a:ln cap="sq" cmpd="sng" w="38100">
              <a:solidFill>
                <a:srgbClr val="22743D"/>
              </a:solidFill>
              <a:prstDash val="solid"/>
              <a:miter lim="8000"/>
              <a:headEnd len="sm" w="sm" type="none"/>
              <a:tailEnd len="sm" w="sm" type="none"/>
            </a:ln>
          </p:spPr>
        </p:sp>
        <p:sp>
          <p:nvSpPr>
            <p:cNvPr id="252" name="Google Shape;252;p10"/>
            <p:cNvSpPr txBox="1"/>
            <p:nvPr/>
          </p:nvSpPr>
          <p:spPr>
            <a:xfrm>
              <a:off x="0" y="-38100"/>
              <a:ext cx="4274726" cy="11542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10"/>
          <p:cNvSpPr/>
          <p:nvPr/>
        </p:nvSpPr>
        <p:spPr>
          <a:xfrm rot="5400000">
            <a:off x="7235070" y="6273453"/>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4">
              <a:alphaModFix amt="9999"/>
            </a:blip>
            <a:stretch>
              <a:fillRect b="0" l="0" r="0" t="0"/>
            </a:stretch>
          </a:blipFill>
          <a:ln>
            <a:noFill/>
          </a:ln>
        </p:spPr>
      </p:sp>
      <p:grpSp>
        <p:nvGrpSpPr>
          <p:cNvPr id="254" name="Google Shape;254;p10"/>
          <p:cNvGrpSpPr/>
          <p:nvPr/>
        </p:nvGrpSpPr>
        <p:grpSpPr>
          <a:xfrm>
            <a:off x="1713602" y="3759770"/>
            <a:ext cx="15559471" cy="3587846"/>
            <a:chOff x="0" y="-38100"/>
            <a:chExt cx="4097968" cy="944947"/>
          </a:xfrm>
        </p:grpSpPr>
        <p:sp>
          <p:nvSpPr>
            <p:cNvPr id="255" name="Google Shape;255;p10"/>
            <p:cNvSpPr/>
            <p:nvPr/>
          </p:nvSpPr>
          <p:spPr>
            <a:xfrm>
              <a:off x="0" y="0"/>
              <a:ext cx="4097968" cy="906847"/>
            </a:xfrm>
            <a:custGeom>
              <a:rect b="b" l="l" r="r" t="t"/>
              <a:pathLst>
                <a:path extrusionOk="0" h="906847" w="4097968">
                  <a:moveTo>
                    <a:pt x="0" y="0"/>
                  </a:moveTo>
                  <a:lnTo>
                    <a:pt x="4097968" y="0"/>
                  </a:lnTo>
                  <a:lnTo>
                    <a:pt x="4097968" y="906847"/>
                  </a:lnTo>
                  <a:lnTo>
                    <a:pt x="0" y="906847"/>
                  </a:lnTo>
                  <a:close/>
                </a:path>
              </a:pathLst>
            </a:custGeom>
            <a:solidFill>
              <a:srgbClr val="22743D"/>
            </a:solidFill>
            <a:ln>
              <a:noFill/>
            </a:ln>
          </p:spPr>
        </p:sp>
        <p:sp>
          <p:nvSpPr>
            <p:cNvPr id="256" name="Google Shape;256;p10"/>
            <p:cNvSpPr txBox="1"/>
            <p:nvPr/>
          </p:nvSpPr>
          <p:spPr>
            <a:xfrm>
              <a:off x="0" y="-38100"/>
              <a:ext cx="4097968" cy="94494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10"/>
          <p:cNvSpPr/>
          <p:nvPr/>
        </p:nvSpPr>
        <p:spPr>
          <a:xfrm rot="10800000">
            <a:off x="12551324" y="7751078"/>
            <a:ext cx="8488443" cy="5071845"/>
          </a:xfrm>
          <a:custGeom>
            <a:rect b="b" l="l" r="r" t="t"/>
            <a:pathLst>
              <a:path extrusionOk="0" h="5071845" w="8488443">
                <a:moveTo>
                  <a:pt x="8488443" y="5071844"/>
                </a:moveTo>
                <a:lnTo>
                  <a:pt x="0" y="5071844"/>
                </a:lnTo>
                <a:lnTo>
                  <a:pt x="0" y="0"/>
                </a:lnTo>
                <a:lnTo>
                  <a:pt x="8488443" y="0"/>
                </a:lnTo>
                <a:lnTo>
                  <a:pt x="8488443" y="5071844"/>
                </a:lnTo>
                <a:close/>
              </a:path>
            </a:pathLst>
          </a:custGeom>
          <a:blipFill rotWithShape="1">
            <a:blip r:embed="rId6">
              <a:alphaModFix/>
            </a:blip>
            <a:stretch>
              <a:fillRect b="0" l="0" r="0" t="0"/>
            </a:stretch>
          </a:blipFill>
          <a:ln>
            <a:noFill/>
          </a:ln>
        </p:spPr>
      </p:sp>
      <p:sp>
        <p:nvSpPr>
          <p:cNvPr id="258" name="Google Shape;258;p10"/>
          <p:cNvSpPr/>
          <p:nvPr/>
        </p:nvSpPr>
        <p:spPr>
          <a:xfrm>
            <a:off x="13167971" y="1028700"/>
            <a:ext cx="2407970" cy="2257472"/>
          </a:xfrm>
          <a:custGeom>
            <a:rect b="b" l="l" r="r" t="t"/>
            <a:pathLst>
              <a:path extrusionOk="0" h="2257472" w="2407970">
                <a:moveTo>
                  <a:pt x="0" y="0"/>
                </a:moveTo>
                <a:lnTo>
                  <a:pt x="2407970" y="0"/>
                </a:lnTo>
                <a:lnTo>
                  <a:pt x="2407970" y="2257472"/>
                </a:lnTo>
                <a:lnTo>
                  <a:pt x="0" y="2257472"/>
                </a:lnTo>
                <a:lnTo>
                  <a:pt x="0" y="0"/>
                </a:lnTo>
                <a:close/>
              </a:path>
            </a:pathLst>
          </a:custGeom>
          <a:blipFill rotWithShape="1">
            <a:blip r:embed="rId7">
              <a:alphaModFix/>
            </a:blip>
            <a:stretch>
              <a:fillRect b="0" l="0" r="0" t="0"/>
            </a:stretch>
          </a:blipFill>
          <a:ln>
            <a:noFill/>
          </a:ln>
        </p:spPr>
      </p:sp>
      <p:sp>
        <p:nvSpPr>
          <p:cNvPr id="259" name="Google Shape;259;p10"/>
          <p:cNvSpPr txBox="1"/>
          <p:nvPr/>
        </p:nvSpPr>
        <p:spPr>
          <a:xfrm>
            <a:off x="5052671" y="1894497"/>
            <a:ext cx="16230600" cy="833373"/>
          </a:xfrm>
          <a:prstGeom prst="rect">
            <a:avLst/>
          </a:prstGeom>
          <a:noFill/>
          <a:ln>
            <a:noFill/>
          </a:ln>
        </p:spPr>
        <p:txBody>
          <a:bodyPr anchorCtr="0" anchor="t" bIns="0" lIns="0" spcFirstLastPara="1" rIns="0" wrap="square" tIns="0">
            <a:spAutoFit/>
          </a:bodyPr>
          <a:lstStyle/>
          <a:p>
            <a:pPr indent="0" lvl="0" marL="0" marR="0" rtl="0" algn="l">
              <a:lnSpc>
                <a:spcPct val="119992"/>
              </a:lnSpc>
              <a:spcBef>
                <a:spcPts val="0"/>
              </a:spcBef>
              <a:spcAft>
                <a:spcPts val="0"/>
              </a:spcAft>
              <a:buNone/>
            </a:pPr>
            <a:r>
              <a:rPr b="1" i="0" lang="en-US" sz="5422" u="none" cap="none" strike="noStrike">
                <a:solidFill>
                  <a:srgbClr val="144724"/>
                </a:solidFill>
                <a:latin typeface="Bricolage Grotesque"/>
                <a:ea typeface="Bricolage Grotesque"/>
                <a:cs typeface="Bricolage Grotesque"/>
                <a:sym typeface="Bricolage Grotesque"/>
              </a:rPr>
              <a:t>Final Message</a:t>
            </a:r>
            <a:endParaRPr/>
          </a:p>
        </p:txBody>
      </p:sp>
      <p:sp>
        <p:nvSpPr>
          <p:cNvPr id="260" name="Google Shape;260;p10"/>
          <p:cNvSpPr txBox="1"/>
          <p:nvPr/>
        </p:nvSpPr>
        <p:spPr>
          <a:xfrm>
            <a:off x="1986183" y="4125171"/>
            <a:ext cx="14809363" cy="2975926"/>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2462" u="none" cap="none" strike="noStrike">
                <a:solidFill>
                  <a:srgbClr val="FFFFFF"/>
                </a:solidFill>
                <a:latin typeface="Arial"/>
                <a:ea typeface="Arial"/>
                <a:cs typeface="Arial"/>
                <a:sym typeface="Arial"/>
              </a:rPr>
              <a:t>Understanding your ecological footprint is not about feeling guilty. It is about learning how to live smarter, in balance with nature. Every time you choose to recycle, save energy, or eat a sustainable meal, you are helping the planet. Each step is like a footprint toward a greener future.</a:t>
            </a:r>
            <a:endParaRPr/>
          </a:p>
          <a:p>
            <a:pPr indent="0" lvl="0" marL="0" marR="0" rtl="0" algn="l">
              <a:lnSpc>
                <a:spcPct val="140008"/>
              </a:lnSpc>
              <a:spcBef>
                <a:spcPts val="0"/>
              </a:spcBef>
              <a:spcAft>
                <a:spcPts val="0"/>
              </a:spcAft>
              <a:buNone/>
            </a:pPr>
            <a:r>
              <a:t/>
            </a:r>
            <a:endParaRPr b="0" i="0" sz="2462" u="none" cap="none" strike="noStrike">
              <a:solidFill>
                <a:srgbClr val="FFFFFF"/>
              </a:solidFill>
              <a:latin typeface="Arial"/>
              <a:ea typeface="Arial"/>
              <a:cs typeface="Arial"/>
              <a:sym typeface="Arial"/>
            </a:endParaRPr>
          </a:p>
          <a:p>
            <a:pPr indent="0" lvl="0" marL="0" marR="0" rtl="0" algn="l">
              <a:lnSpc>
                <a:spcPct val="140008"/>
              </a:lnSpc>
              <a:spcBef>
                <a:spcPts val="0"/>
              </a:spcBef>
              <a:spcAft>
                <a:spcPts val="0"/>
              </a:spcAft>
              <a:buNone/>
            </a:pPr>
            <a:r>
              <a:rPr b="0" i="0" lang="en-US" sz="2462" u="none" cap="none" strike="noStrike">
                <a:solidFill>
                  <a:srgbClr val="FFFFFF"/>
                </a:solidFill>
                <a:latin typeface="Arial"/>
                <a:ea typeface="Arial"/>
                <a:cs typeface="Arial"/>
                <a:sym typeface="Arial"/>
              </a:rPr>
              <a:t>Remember: there is no Planet B. Our Earth is unique, beautiful, and our only home. Let’s take care of it together. 🌍💚</a:t>
            </a:r>
            <a:endParaRPr/>
          </a:p>
          <a:p>
            <a:pPr indent="0" lvl="0" marL="0" marR="0" rtl="0" algn="l">
              <a:lnSpc>
                <a:spcPct val="140008"/>
              </a:lnSpc>
              <a:spcBef>
                <a:spcPts val="0"/>
              </a:spcBef>
              <a:spcAft>
                <a:spcPts val="0"/>
              </a:spcAft>
              <a:buNone/>
            </a:pPr>
            <a:r>
              <a:t/>
            </a:r>
            <a:endParaRPr b="0" i="0" sz="2462" u="none" cap="none" strike="noStrik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25702" l="0" r="0" t="0"/>
            </a:stretch>
          </a:blipFill>
          <a:ln>
            <a:noFill/>
          </a:ln>
        </p:spPr>
      </p:sp>
      <p:sp>
        <p:nvSpPr>
          <p:cNvPr id="266" name="Google Shape;266;p11"/>
          <p:cNvSpPr/>
          <p:nvPr/>
        </p:nvSpPr>
        <p:spPr>
          <a:xfrm flipH="1">
            <a:off x="4868188" y="7208912"/>
            <a:ext cx="7301574" cy="4736896"/>
          </a:xfrm>
          <a:custGeom>
            <a:rect b="b" l="l" r="r" t="t"/>
            <a:pathLst>
              <a:path extrusionOk="0" h="4736896" w="7301574">
                <a:moveTo>
                  <a:pt x="7301573" y="0"/>
                </a:moveTo>
                <a:lnTo>
                  <a:pt x="0" y="0"/>
                </a:lnTo>
                <a:lnTo>
                  <a:pt x="0" y="4736896"/>
                </a:lnTo>
                <a:lnTo>
                  <a:pt x="7301573" y="4736896"/>
                </a:lnTo>
                <a:lnTo>
                  <a:pt x="7301573" y="0"/>
                </a:lnTo>
                <a:close/>
              </a:path>
            </a:pathLst>
          </a:custGeom>
          <a:blipFill rotWithShape="1">
            <a:blip r:embed="rId4">
              <a:alphaModFix/>
            </a:blip>
            <a:stretch>
              <a:fillRect b="0" l="0" r="0" t="0"/>
            </a:stretch>
          </a:blipFill>
          <a:ln>
            <a:noFill/>
          </a:ln>
        </p:spPr>
      </p:sp>
      <p:sp>
        <p:nvSpPr>
          <p:cNvPr id="267" name="Google Shape;267;p11"/>
          <p:cNvSpPr/>
          <p:nvPr/>
        </p:nvSpPr>
        <p:spPr>
          <a:xfrm rot="10800000">
            <a:off x="11870587" y="-571818"/>
            <a:ext cx="7256723" cy="4889217"/>
          </a:xfrm>
          <a:custGeom>
            <a:rect b="b" l="l" r="r" t="t"/>
            <a:pathLst>
              <a:path extrusionOk="0" h="4889217" w="7256723">
                <a:moveTo>
                  <a:pt x="7256722" y="4889217"/>
                </a:moveTo>
                <a:lnTo>
                  <a:pt x="0" y="4889217"/>
                </a:lnTo>
                <a:lnTo>
                  <a:pt x="0" y="0"/>
                </a:lnTo>
                <a:lnTo>
                  <a:pt x="7256722" y="0"/>
                </a:lnTo>
                <a:lnTo>
                  <a:pt x="7256722" y="4889217"/>
                </a:lnTo>
                <a:close/>
              </a:path>
            </a:pathLst>
          </a:custGeom>
          <a:blipFill rotWithShape="1">
            <a:blip r:embed="rId5">
              <a:alphaModFix/>
            </a:blip>
            <a:stretch>
              <a:fillRect b="0" l="0" r="0" t="0"/>
            </a:stretch>
          </a:blipFill>
          <a:ln>
            <a:noFill/>
          </a:ln>
        </p:spPr>
      </p:sp>
      <p:sp>
        <p:nvSpPr>
          <p:cNvPr id="268" name="Google Shape;268;p11"/>
          <p:cNvSpPr/>
          <p:nvPr/>
        </p:nvSpPr>
        <p:spPr>
          <a:xfrm rot="5400000">
            <a:off x="-1108881" y="-2728966"/>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6">
              <a:alphaModFix amt="9999"/>
            </a:blip>
            <a:stretch>
              <a:fillRect b="0" l="0" r="0" t="0"/>
            </a:stretch>
          </a:blipFill>
          <a:ln>
            <a:noFill/>
          </a:ln>
        </p:spPr>
      </p:sp>
      <p:cxnSp>
        <p:nvCxnSpPr>
          <p:cNvPr id="269" name="Google Shape;269;p11"/>
          <p:cNvCxnSpPr/>
          <p:nvPr/>
        </p:nvCxnSpPr>
        <p:spPr>
          <a:xfrm>
            <a:off x="1028700" y="4629201"/>
            <a:ext cx="5675192" cy="0"/>
          </a:xfrm>
          <a:prstGeom prst="straightConnector1">
            <a:avLst/>
          </a:prstGeom>
          <a:noFill/>
          <a:ln cap="flat" cmpd="sng" w="95250">
            <a:solidFill>
              <a:srgbClr val="22743D"/>
            </a:solidFill>
            <a:prstDash val="solid"/>
            <a:round/>
            <a:headEnd len="sm" w="sm" type="none"/>
            <a:tailEnd len="sm" w="sm" type="none"/>
          </a:ln>
        </p:spPr>
      </p:cxnSp>
      <p:sp>
        <p:nvSpPr>
          <p:cNvPr id="270" name="Google Shape;270;p11"/>
          <p:cNvSpPr/>
          <p:nvPr/>
        </p:nvSpPr>
        <p:spPr>
          <a:xfrm>
            <a:off x="12083947" y="4526483"/>
            <a:ext cx="8595194" cy="7477889"/>
          </a:xfrm>
          <a:custGeom>
            <a:rect b="b" l="l" r="r" t="t"/>
            <a:pathLst>
              <a:path extrusionOk="0" h="7477889" w="8595194">
                <a:moveTo>
                  <a:pt x="0" y="0"/>
                </a:moveTo>
                <a:lnTo>
                  <a:pt x="8595194" y="0"/>
                </a:lnTo>
                <a:lnTo>
                  <a:pt x="8595194" y="7477889"/>
                </a:lnTo>
                <a:lnTo>
                  <a:pt x="0" y="7477889"/>
                </a:lnTo>
                <a:lnTo>
                  <a:pt x="0" y="0"/>
                </a:lnTo>
                <a:close/>
              </a:path>
            </a:pathLst>
          </a:custGeom>
          <a:blipFill rotWithShape="1">
            <a:blip r:embed="rId7">
              <a:alphaModFix/>
            </a:blip>
            <a:stretch>
              <a:fillRect b="0" l="0" r="0" t="0"/>
            </a:stretch>
          </a:blipFill>
          <a:ln>
            <a:noFill/>
          </a:ln>
        </p:spPr>
      </p:sp>
      <p:grpSp>
        <p:nvGrpSpPr>
          <p:cNvPr id="271" name="Google Shape;271;p11"/>
          <p:cNvGrpSpPr/>
          <p:nvPr/>
        </p:nvGrpSpPr>
        <p:grpSpPr>
          <a:xfrm>
            <a:off x="12259436" y="4336543"/>
            <a:ext cx="8244215" cy="7471320"/>
            <a:chOff x="0" y="-38100"/>
            <a:chExt cx="812800" cy="736600"/>
          </a:xfrm>
        </p:grpSpPr>
        <p:sp>
          <p:nvSpPr>
            <p:cNvPr id="272" name="Google Shape;272;p1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2743D"/>
                </a:gs>
                <a:gs pos="100000">
                  <a:srgbClr val="0E321A"/>
                </a:gs>
              </a:gsLst>
              <a:lin ang="0" scaled="0"/>
            </a:gradFill>
            <a:ln>
              <a:noFill/>
            </a:ln>
          </p:spPr>
        </p:sp>
        <p:sp>
          <p:nvSpPr>
            <p:cNvPr id="273" name="Google Shape;273;p11"/>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1"/>
          <p:cNvSpPr/>
          <p:nvPr/>
        </p:nvSpPr>
        <p:spPr>
          <a:xfrm>
            <a:off x="12531437" y="4956742"/>
            <a:ext cx="7700213" cy="6617371"/>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blipFill rotWithShape="1">
            <a:blip r:embed="rId8">
              <a:alphaModFix/>
            </a:blip>
            <a:stretch>
              <a:fillRect b="-8178" l="0" r="0" t="-8180"/>
            </a:stretch>
          </a:blipFill>
          <a:ln>
            <a:noFill/>
          </a:ln>
        </p:spPr>
      </p:sp>
      <p:sp>
        <p:nvSpPr>
          <p:cNvPr id="275" name="Google Shape;275;p11"/>
          <p:cNvSpPr/>
          <p:nvPr/>
        </p:nvSpPr>
        <p:spPr>
          <a:xfrm>
            <a:off x="9633505" y="705190"/>
            <a:ext cx="7209029" cy="6271914"/>
          </a:xfrm>
          <a:custGeom>
            <a:rect b="b" l="l" r="r" t="t"/>
            <a:pathLst>
              <a:path extrusionOk="0" h="6271914" w="7209029">
                <a:moveTo>
                  <a:pt x="0" y="0"/>
                </a:moveTo>
                <a:lnTo>
                  <a:pt x="7209029" y="0"/>
                </a:lnTo>
                <a:lnTo>
                  <a:pt x="7209029" y="6271914"/>
                </a:lnTo>
                <a:lnTo>
                  <a:pt x="0" y="6271914"/>
                </a:lnTo>
                <a:lnTo>
                  <a:pt x="0" y="0"/>
                </a:lnTo>
                <a:close/>
              </a:path>
            </a:pathLst>
          </a:custGeom>
          <a:blipFill rotWithShape="1">
            <a:blip r:embed="rId7">
              <a:alphaModFix/>
            </a:blip>
            <a:stretch>
              <a:fillRect b="0" l="0" r="0" t="0"/>
            </a:stretch>
          </a:blipFill>
          <a:ln>
            <a:noFill/>
          </a:ln>
        </p:spPr>
      </p:sp>
      <p:grpSp>
        <p:nvGrpSpPr>
          <p:cNvPr id="276" name="Google Shape;276;p11"/>
          <p:cNvGrpSpPr/>
          <p:nvPr/>
        </p:nvGrpSpPr>
        <p:grpSpPr>
          <a:xfrm>
            <a:off x="9780693" y="545882"/>
            <a:ext cx="6914654" cy="6266404"/>
            <a:chOff x="0" y="-38100"/>
            <a:chExt cx="812800" cy="736600"/>
          </a:xfrm>
        </p:grpSpPr>
        <p:sp>
          <p:nvSpPr>
            <p:cNvPr id="277" name="Google Shape;277;p1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2743D"/>
                </a:gs>
                <a:gs pos="100000">
                  <a:srgbClr val="0E321A"/>
                </a:gs>
              </a:gsLst>
              <a:lin ang="0" scaled="0"/>
            </a:gradFill>
            <a:ln>
              <a:noFill/>
            </a:ln>
          </p:spPr>
        </p:sp>
        <p:sp>
          <p:nvSpPr>
            <p:cNvPr id="278" name="Google Shape;278;p11"/>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1"/>
          <p:cNvSpPr/>
          <p:nvPr/>
        </p:nvSpPr>
        <p:spPr>
          <a:xfrm>
            <a:off x="10043226" y="1095621"/>
            <a:ext cx="6389588" cy="5491052"/>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blipFill rotWithShape="1">
            <a:blip r:embed="rId9">
              <a:alphaModFix/>
            </a:blip>
            <a:stretch>
              <a:fillRect b="-8178" l="0" r="0" t="-8180"/>
            </a:stretch>
          </a:blipFill>
          <a:ln>
            <a:noFill/>
          </a:ln>
        </p:spPr>
      </p:sp>
      <p:sp>
        <p:nvSpPr>
          <p:cNvPr id="280" name="Google Shape;280;p11"/>
          <p:cNvSpPr/>
          <p:nvPr/>
        </p:nvSpPr>
        <p:spPr>
          <a:xfrm>
            <a:off x="7117194" y="1151751"/>
            <a:ext cx="2516311" cy="449791"/>
          </a:xfrm>
          <a:custGeom>
            <a:rect b="b" l="l" r="r" t="t"/>
            <a:pathLst>
              <a:path extrusionOk="0" h="449791" w="2516311">
                <a:moveTo>
                  <a:pt x="0" y="0"/>
                </a:moveTo>
                <a:lnTo>
                  <a:pt x="2516311" y="0"/>
                </a:lnTo>
                <a:lnTo>
                  <a:pt x="2516311" y="449790"/>
                </a:lnTo>
                <a:lnTo>
                  <a:pt x="0" y="449790"/>
                </a:lnTo>
                <a:lnTo>
                  <a:pt x="0" y="0"/>
                </a:lnTo>
                <a:close/>
              </a:path>
            </a:pathLst>
          </a:custGeom>
          <a:blipFill rotWithShape="1">
            <a:blip r:embed="rId10">
              <a:alphaModFix/>
            </a:blip>
            <a:stretch>
              <a:fillRect b="0" l="0" r="0" t="0"/>
            </a:stretch>
          </a:blipFill>
          <a:ln>
            <a:noFill/>
          </a:ln>
        </p:spPr>
      </p:sp>
      <p:sp>
        <p:nvSpPr>
          <p:cNvPr id="281" name="Google Shape;281;p11"/>
          <p:cNvSpPr/>
          <p:nvPr/>
        </p:nvSpPr>
        <p:spPr>
          <a:xfrm>
            <a:off x="2061828" y="5502344"/>
            <a:ext cx="2643011" cy="2619885"/>
          </a:xfrm>
          <a:custGeom>
            <a:rect b="b" l="l" r="r" t="t"/>
            <a:pathLst>
              <a:path extrusionOk="0" h="2619885" w="2643011">
                <a:moveTo>
                  <a:pt x="0" y="0"/>
                </a:moveTo>
                <a:lnTo>
                  <a:pt x="2643011" y="0"/>
                </a:lnTo>
                <a:lnTo>
                  <a:pt x="2643011" y="2619885"/>
                </a:lnTo>
                <a:lnTo>
                  <a:pt x="0" y="2619885"/>
                </a:lnTo>
                <a:lnTo>
                  <a:pt x="0" y="0"/>
                </a:lnTo>
                <a:close/>
              </a:path>
            </a:pathLst>
          </a:custGeom>
          <a:blipFill rotWithShape="1">
            <a:blip r:embed="rId11">
              <a:alphaModFix/>
            </a:blip>
            <a:stretch>
              <a:fillRect b="0" l="0" r="0" t="0"/>
            </a:stretch>
          </a:blipFill>
          <a:ln>
            <a:noFill/>
          </a:ln>
        </p:spPr>
      </p:sp>
      <p:sp>
        <p:nvSpPr>
          <p:cNvPr id="282" name="Google Shape;282;p11"/>
          <p:cNvSpPr txBox="1"/>
          <p:nvPr/>
        </p:nvSpPr>
        <p:spPr>
          <a:xfrm>
            <a:off x="1028700" y="3831622"/>
            <a:ext cx="7678975" cy="69486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510" u="none" cap="none" strike="noStrike">
                <a:solidFill>
                  <a:srgbClr val="000000"/>
                </a:solidFill>
                <a:latin typeface="Bricolage Grotesque"/>
                <a:ea typeface="Bricolage Grotesque"/>
                <a:cs typeface="Bricolage Grotesque"/>
                <a:sym typeface="Bricolage Grotesque"/>
              </a:rPr>
              <a:t>FOR YOUR ATTENTION</a:t>
            </a:r>
            <a:endParaRPr/>
          </a:p>
        </p:txBody>
      </p:sp>
      <p:sp>
        <p:nvSpPr>
          <p:cNvPr id="283" name="Google Shape;283;p11"/>
          <p:cNvSpPr txBox="1"/>
          <p:nvPr/>
        </p:nvSpPr>
        <p:spPr>
          <a:xfrm>
            <a:off x="1028700" y="2754066"/>
            <a:ext cx="7678975" cy="12763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400" u="none" cap="none" strike="noStrike">
                <a:solidFill>
                  <a:srgbClr val="144724"/>
                </a:solidFill>
                <a:latin typeface="Bricolage Grotesque"/>
                <a:ea typeface="Bricolage Grotesque"/>
                <a:cs typeface="Bricolage Grotesque"/>
                <a:sym typeface="Bricolage Grotesque"/>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00" name="Google Shape;100;p2"/>
          <p:cNvSpPr/>
          <p:nvPr/>
        </p:nvSpPr>
        <p:spPr>
          <a:xfrm rot="5400000">
            <a:off x="-2142009" y="5864210"/>
            <a:ext cx="6341418" cy="7363039"/>
          </a:xfrm>
          <a:custGeom>
            <a:rect b="b" l="l" r="r" t="t"/>
            <a:pathLst>
              <a:path extrusionOk="0" h="7363039" w="6341418">
                <a:moveTo>
                  <a:pt x="0" y="0"/>
                </a:moveTo>
                <a:lnTo>
                  <a:pt x="6341418" y="0"/>
                </a:lnTo>
                <a:lnTo>
                  <a:pt x="6341418" y="7363040"/>
                </a:lnTo>
                <a:lnTo>
                  <a:pt x="0" y="7363040"/>
                </a:lnTo>
                <a:lnTo>
                  <a:pt x="0" y="0"/>
                </a:lnTo>
                <a:close/>
              </a:path>
            </a:pathLst>
          </a:custGeom>
          <a:blipFill rotWithShape="1">
            <a:blip r:embed="rId4">
              <a:alphaModFix amt="9999"/>
            </a:blip>
            <a:stretch>
              <a:fillRect b="0" l="0" r="0" t="0"/>
            </a:stretch>
          </a:blipFill>
          <a:ln>
            <a:noFill/>
          </a:ln>
        </p:spPr>
      </p:sp>
      <p:sp>
        <p:nvSpPr>
          <p:cNvPr id="101" name="Google Shape;101;p2"/>
          <p:cNvSpPr/>
          <p:nvPr/>
        </p:nvSpPr>
        <p:spPr>
          <a:xfrm rot="5400000">
            <a:off x="5221031" y="-5218816"/>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4">
              <a:alphaModFix amt="9999"/>
            </a:blip>
            <a:stretch>
              <a:fillRect b="0" l="0" r="0" t="0"/>
            </a:stretch>
          </a:blipFill>
          <a:ln>
            <a:noFill/>
          </a:ln>
        </p:spPr>
      </p:sp>
      <p:sp>
        <p:nvSpPr>
          <p:cNvPr id="102" name="Google Shape;102;p2"/>
          <p:cNvSpPr/>
          <p:nvPr/>
        </p:nvSpPr>
        <p:spPr>
          <a:xfrm flipH="1">
            <a:off x="11213252" y="6524754"/>
            <a:ext cx="8488443" cy="5071845"/>
          </a:xfrm>
          <a:custGeom>
            <a:rect b="b" l="l" r="r" t="t"/>
            <a:pathLst>
              <a:path extrusionOk="0" h="5071845" w="8488443">
                <a:moveTo>
                  <a:pt x="8488443" y="0"/>
                </a:moveTo>
                <a:lnTo>
                  <a:pt x="0" y="0"/>
                </a:lnTo>
                <a:lnTo>
                  <a:pt x="0" y="5071845"/>
                </a:lnTo>
                <a:lnTo>
                  <a:pt x="8488443" y="5071845"/>
                </a:lnTo>
                <a:lnTo>
                  <a:pt x="8488443" y="0"/>
                </a:lnTo>
                <a:close/>
              </a:path>
            </a:pathLst>
          </a:custGeom>
          <a:blipFill rotWithShape="1">
            <a:blip r:embed="rId5">
              <a:alphaModFix/>
            </a:blip>
            <a:stretch>
              <a:fillRect b="0" l="0" r="0" t="0"/>
            </a:stretch>
          </a:blipFill>
          <a:ln>
            <a:noFill/>
          </a:ln>
        </p:spPr>
      </p:sp>
      <p:sp>
        <p:nvSpPr>
          <p:cNvPr id="103" name="Google Shape;103;p2"/>
          <p:cNvSpPr/>
          <p:nvPr/>
        </p:nvSpPr>
        <p:spPr>
          <a:xfrm>
            <a:off x="12460196" y="8401175"/>
            <a:ext cx="4799104" cy="305943"/>
          </a:xfrm>
          <a:custGeom>
            <a:rect b="b" l="l" r="r" t="t"/>
            <a:pathLst>
              <a:path extrusionOk="0" h="305943" w="4799104">
                <a:moveTo>
                  <a:pt x="0" y="0"/>
                </a:moveTo>
                <a:lnTo>
                  <a:pt x="4799104" y="0"/>
                </a:lnTo>
                <a:lnTo>
                  <a:pt x="4799104" y="305943"/>
                </a:lnTo>
                <a:lnTo>
                  <a:pt x="0" y="305943"/>
                </a:lnTo>
                <a:lnTo>
                  <a:pt x="0" y="0"/>
                </a:lnTo>
                <a:close/>
              </a:path>
            </a:pathLst>
          </a:custGeom>
          <a:blipFill rotWithShape="1">
            <a:blip r:embed="rId6">
              <a:alphaModFix/>
            </a:blip>
            <a:stretch>
              <a:fillRect b="0" l="0" r="0" t="0"/>
            </a:stretch>
          </a:blipFill>
          <a:ln>
            <a:noFill/>
          </a:ln>
        </p:spPr>
      </p:sp>
      <p:sp>
        <p:nvSpPr>
          <p:cNvPr id="104" name="Google Shape;104;p2"/>
          <p:cNvSpPr/>
          <p:nvPr/>
        </p:nvSpPr>
        <p:spPr>
          <a:xfrm rot="10800000">
            <a:off x="11698815" y="-739412"/>
            <a:ext cx="7926680" cy="5736935"/>
          </a:xfrm>
          <a:custGeom>
            <a:rect b="b" l="l" r="r" t="t"/>
            <a:pathLst>
              <a:path extrusionOk="0" h="5736935" w="7926680">
                <a:moveTo>
                  <a:pt x="7926680" y="5736935"/>
                </a:moveTo>
                <a:lnTo>
                  <a:pt x="0" y="5736935"/>
                </a:lnTo>
                <a:lnTo>
                  <a:pt x="0" y="0"/>
                </a:lnTo>
                <a:lnTo>
                  <a:pt x="7926680" y="0"/>
                </a:lnTo>
                <a:lnTo>
                  <a:pt x="7926680" y="5736935"/>
                </a:lnTo>
                <a:close/>
              </a:path>
            </a:pathLst>
          </a:custGeom>
          <a:blipFill rotWithShape="1">
            <a:blip r:embed="rId7">
              <a:alphaModFix/>
            </a:blip>
            <a:stretch>
              <a:fillRect b="0" l="0" r="0" t="0"/>
            </a:stretch>
          </a:blipFill>
          <a:ln>
            <a:noFill/>
          </a:ln>
        </p:spPr>
      </p:sp>
      <p:grpSp>
        <p:nvGrpSpPr>
          <p:cNvPr id="105" name="Google Shape;105;p2"/>
          <p:cNvGrpSpPr/>
          <p:nvPr/>
        </p:nvGrpSpPr>
        <p:grpSpPr>
          <a:xfrm>
            <a:off x="12460196" y="1731639"/>
            <a:ext cx="4799108" cy="6679066"/>
            <a:chOff x="0" y="-38100"/>
            <a:chExt cx="1263962" cy="1759095"/>
          </a:xfrm>
        </p:grpSpPr>
        <p:sp>
          <p:nvSpPr>
            <p:cNvPr id="106" name="Google Shape;106;p2"/>
            <p:cNvSpPr/>
            <p:nvPr/>
          </p:nvSpPr>
          <p:spPr>
            <a:xfrm>
              <a:off x="0" y="0"/>
              <a:ext cx="1263962" cy="1720995"/>
            </a:xfrm>
            <a:custGeom>
              <a:rect b="b" l="l" r="r" t="t"/>
              <a:pathLst>
                <a:path extrusionOk="0" h="1720995" w="1263962">
                  <a:moveTo>
                    <a:pt x="0" y="0"/>
                  </a:moveTo>
                  <a:lnTo>
                    <a:pt x="1263962" y="0"/>
                  </a:lnTo>
                  <a:lnTo>
                    <a:pt x="1263962" y="1720995"/>
                  </a:lnTo>
                  <a:lnTo>
                    <a:pt x="0" y="1720995"/>
                  </a:lnTo>
                  <a:close/>
                </a:path>
              </a:pathLst>
            </a:custGeom>
            <a:gradFill>
              <a:gsLst>
                <a:gs pos="0">
                  <a:srgbClr val="22743D"/>
                </a:gs>
                <a:gs pos="100000">
                  <a:srgbClr val="0E321A"/>
                </a:gs>
              </a:gsLst>
              <a:path path="circle">
                <a:fillToRect b="100%" l="0%" r="100%" t="0%"/>
              </a:path>
              <a:tileRect b="0%" l="-100%" r="0%" t="-100%"/>
            </a:gradFill>
            <a:ln>
              <a:noFill/>
            </a:ln>
          </p:spPr>
        </p:sp>
        <p:sp>
          <p:nvSpPr>
            <p:cNvPr id="107" name="Google Shape;107;p2"/>
            <p:cNvSpPr txBox="1"/>
            <p:nvPr/>
          </p:nvSpPr>
          <p:spPr>
            <a:xfrm>
              <a:off x="0" y="-38100"/>
              <a:ext cx="1263961" cy="17590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2"/>
          <p:cNvSpPr/>
          <p:nvPr/>
        </p:nvSpPr>
        <p:spPr>
          <a:xfrm>
            <a:off x="12699138" y="2106924"/>
            <a:ext cx="4321221" cy="6073152"/>
          </a:xfrm>
          <a:custGeom>
            <a:rect b="b" l="l" r="r" t="t"/>
            <a:pathLst>
              <a:path extrusionOk="0" h="1044943" w="743507">
                <a:moveTo>
                  <a:pt x="0" y="0"/>
                </a:moveTo>
                <a:lnTo>
                  <a:pt x="743507" y="0"/>
                </a:lnTo>
                <a:lnTo>
                  <a:pt x="743507" y="1044943"/>
                </a:lnTo>
                <a:lnTo>
                  <a:pt x="0" y="1044943"/>
                </a:lnTo>
                <a:close/>
              </a:path>
            </a:pathLst>
          </a:custGeom>
          <a:blipFill rotWithShape="1">
            <a:blip r:embed="rId8">
              <a:alphaModFix/>
            </a:blip>
            <a:stretch>
              <a:fillRect b="0" l="-117948" r="-31895" t="0"/>
            </a:stretch>
          </a:blipFill>
          <a:ln>
            <a:noFill/>
          </a:ln>
        </p:spPr>
      </p:sp>
      <p:cxnSp>
        <p:nvCxnSpPr>
          <p:cNvPr id="109" name="Google Shape;109;p2"/>
          <p:cNvCxnSpPr/>
          <p:nvPr/>
        </p:nvCxnSpPr>
        <p:spPr>
          <a:xfrm>
            <a:off x="1028700" y="3813702"/>
            <a:ext cx="3978967" cy="0"/>
          </a:xfrm>
          <a:prstGeom prst="straightConnector1">
            <a:avLst/>
          </a:prstGeom>
          <a:noFill/>
          <a:ln cap="flat" cmpd="sng" w="114300">
            <a:solidFill>
              <a:srgbClr val="22743D"/>
            </a:solidFill>
            <a:prstDash val="solid"/>
            <a:round/>
            <a:headEnd len="sm" w="sm" type="none"/>
            <a:tailEnd len="sm" w="sm" type="none"/>
          </a:ln>
        </p:spPr>
      </p:cxnSp>
      <p:sp>
        <p:nvSpPr>
          <p:cNvPr id="110" name="Google Shape;110;p2"/>
          <p:cNvSpPr/>
          <p:nvPr/>
        </p:nvSpPr>
        <p:spPr>
          <a:xfrm>
            <a:off x="8977822" y="3044590"/>
            <a:ext cx="2516311" cy="449791"/>
          </a:xfrm>
          <a:custGeom>
            <a:rect b="b" l="l" r="r" t="t"/>
            <a:pathLst>
              <a:path extrusionOk="0" h="449791" w="2516311">
                <a:moveTo>
                  <a:pt x="0" y="0"/>
                </a:moveTo>
                <a:lnTo>
                  <a:pt x="2516311" y="0"/>
                </a:lnTo>
                <a:lnTo>
                  <a:pt x="2516311" y="449791"/>
                </a:lnTo>
                <a:lnTo>
                  <a:pt x="0" y="449791"/>
                </a:lnTo>
                <a:lnTo>
                  <a:pt x="0" y="0"/>
                </a:lnTo>
                <a:close/>
              </a:path>
            </a:pathLst>
          </a:custGeom>
          <a:blipFill rotWithShape="1">
            <a:blip r:embed="rId9">
              <a:alphaModFix/>
            </a:blip>
            <a:stretch>
              <a:fillRect b="0" l="0" r="0" t="0"/>
            </a:stretch>
          </a:blipFill>
          <a:ln>
            <a:noFill/>
          </a:ln>
        </p:spPr>
      </p:sp>
      <p:sp>
        <p:nvSpPr>
          <p:cNvPr id="111" name="Google Shape;111;p2"/>
          <p:cNvSpPr txBox="1"/>
          <p:nvPr/>
        </p:nvSpPr>
        <p:spPr>
          <a:xfrm>
            <a:off x="1028700" y="4210175"/>
            <a:ext cx="9824248" cy="2164846"/>
          </a:xfrm>
          <a:prstGeom prst="rect">
            <a:avLst/>
          </a:prstGeom>
          <a:noFill/>
          <a:ln>
            <a:noFill/>
          </a:ln>
        </p:spPr>
        <p:txBody>
          <a:bodyPr anchorCtr="0" anchor="t" bIns="0" lIns="0" spcFirstLastPara="1" rIns="0" wrap="square" tIns="0">
            <a:spAutoFit/>
          </a:bodyPr>
          <a:lstStyle/>
          <a:p>
            <a:pPr indent="0" lvl="0" marL="0" marR="0" rtl="0" algn="just">
              <a:lnSpc>
                <a:spcPct val="109987"/>
              </a:lnSpc>
              <a:spcBef>
                <a:spcPts val="0"/>
              </a:spcBef>
              <a:spcAft>
                <a:spcPts val="0"/>
              </a:spcAft>
              <a:buNone/>
            </a:pPr>
            <a:r>
              <a:rPr b="0" i="0" lang="en-US" sz="3084" u="none" cap="none" strike="noStrike">
                <a:solidFill>
                  <a:srgbClr val="000000"/>
                </a:solidFill>
                <a:latin typeface="Arial"/>
                <a:ea typeface="Arial"/>
                <a:cs typeface="Arial"/>
                <a:sym typeface="Arial"/>
              </a:rPr>
              <a:t>Our ecological footprint is a way to measure how much nature we use to live our lives. It looks at the land, water, and energy that are needed to support our lifestyle. Everything we eat, buy, wear, and use leaves a “mark” on the Earth. That mark is called our footprint.</a:t>
            </a:r>
            <a:endParaRPr/>
          </a:p>
        </p:txBody>
      </p:sp>
      <p:sp>
        <p:nvSpPr>
          <p:cNvPr id="112" name="Google Shape;112;p2"/>
          <p:cNvSpPr txBox="1"/>
          <p:nvPr/>
        </p:nvSpPr>
        <p:spPr>
          <a:xfrm>
            <a:off x="1028700" y="1692273"/>
            <a:ext cx="9207278" cy="1995893"/>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1" i="0" lang="en-US" sz="6536" u="none" cap="none" strike="noStrike">
                <a:solidFill>
                  <a:srgbClr val="144724"/>
                </a:solidFill>
                <a:latin typeface="Bricolage Grotesque"/>
                <a:ea typeface="Bricolage Grotesque"/>
                <a:cs typeface="Bricolage Grotesque"/>
                <a:sym typeface="Bricolage Grotesque"/>
              </a:rPr>
              <a:t>What Does “Ecological Footprint” Mean?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18" name="Google Shape;118;p3"/>
          <p:cNvSpPr/>
          <p:nvPr/>
        </p:nvSpPr>
        <p:spPr>
          <a:xfrm rot="5400000">
            <a:off x="6892619" y="7980852"/>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4">
              <a:alphaModFix amt="9999"/>
            </a:blip>
            <a:stretch>
              <a:fillRect b="0" l="0" r="0" t="0"/>
            </a:stretch>
          </a:blipFill>
          <a:ln>
            <a:noFill/>
          </a:ln>
        </p:spPr>
      </p:sp>
      <p:sp>
        <p:nvSpPr>
          <p:cNvPr id="119" name="Google Shape;119;p3"/>
          <p:cNvSpPr/>
          <p:nvPr/>
        </p:nvSpPr>
        <p:spPr>
          <a:xfrm rot="5400000">
            <a:off x="-1799558" y="-3681520"/>
            <a:ext cx="6341418" cy="7363039"/>
          </a:xfrm>
          <a:custGeom>
            <a:rect b="b" l="l" r="r" t="t"/>
            <a:pathLst>
              <a:path extrusionOk="0" h="7363039" w="6341418">
                <a:moveTo>
                  <a:pt x="0" y="0"/>
                </a:moveTo>
                <a:lnTo>
                  <a:pt x="6341418" y="0"/>
                </a:lnTo>
                <a:lnTo>
                  <a:pt x="6341418" y="7363040"/>
                </a:lnTo>
                <a:lnTo>
                  <a:pt x="0" y="7363040"/>
                </a:lnTo>
                <a:lnTo>
                  <a:pt x="0" y="0"/>
                </a:lnTo>
                <a:close/>
              </a:path>
            </a:pathLst>
          </a:custGeom>
          <a:blipFill rotWithShape="1">
            <a:blip r:embed="rId4">
              <a:alphaModFix amt="9999"/>
            </a:blip>
            <a:stretch>
              <a:fillRect b="0" l="0" r="0" t="0"/>
            </a:stretch>
          </a:blipFill>
          <a:ln>
            <a:noFill/>
          </a:ln>
        </p:spPr>
      </p:sp>
      <p:sp>
        <p:nvSpPr>
          <p:cNvPr id="120" name="Google Shape;120;p3"/>
          <p:cNvSpPr/>
          <p:nvPr/>
        </p:nvSpPr>
        <p:spPr>
          <a:xfrm flipH="1">
            <a:off x="13982252" y="5604664"/>
            <a:ext cx="8038344" cy="4682336"/>
          </a:xfrm>
          <a:custGeom>
            <a:rect b="b" l="l" r="r" t="t"/>
            <a:pathLst>
              <a:path extrusionOk="0" h="4682336" w="8038344">
                <a:moveTo>
                  <a:pt x="8038344" y="0"/>
                </a:moveTo>
                <a:lnTo>
                  <a:pt x="0" y="0"/>
                </a:lnTo>
                <a:lnTo>
                  <a:pt x="0" y="4682336"/>
                </a:lnTo>
                <a:lnTo>
                  <a:pt x="8038344" y="4682336"/>
                </a:lnTo>
                <a:lnTo>
                  <a:pt x="8038344" y="0"/>
                </a:lnTo>
                <a:close/>
              </a:path>
            </a:pathLst>
          </a:custGeom>
          <a:blipFill rotWithShape="1">
            <a:blip r:embed="rId5">
              <a:alphaModFix/>
            </a:blip>
            <a:stretch>
              <a:fillRect b="0" l="0" r="0" t="0"/>
            </a:stretch>
          </a:blipFill>
          <a:ln>
            <a:noFill/>
          </a:ln>
        </p:spPr>
      </p:sp>
      <p:sp>
        <p:nvSpPr>
          <p:cNvPr id="121" name="Google Shape;121;p3"/>
          <p:cNvSpPr/>
          <p:nvPr/>
        </p:nvSpPr>
        <p:spPr>
          <a:xfrm rot="10800000">
            <a:off x="11603965" y="-172230"/>
            <a:ext cx="7880947" cy="3979878"/>
          </a:xfrm>
          <a:custGeom>
            <a:rect b="b" l="l" r="r" t="t"/>
            <a:pathLst>
              <a:path extrusionOk="0" h="3979878" w="7880947">
                <a:moveTo>
                  <a:pt x="7880946" y="3979878"/>
                </a:moveTo>
                <a:lnTo>
                  <a:pt x="0" y="3979878"/>
                </a:lnTo>
                <a:lnTo>
                  <a:pt x="0" y="0"/>
                </a:lnTo>
                <a:lnTo>
                  <a:pt x="7880946" y="0"/>
                </a:lnTo>
                <a:lnTo>
                  <a:pt x="7880946" y="3979878"/>
                </a:lnTo>
                <a:close/>
              </a:path>
            </a:pathLst>
          </a:custGeom>
          <a:blipFill rotWithShape="1">
            <a:blip r:embed="rId6">
              <a:alphaModFix/>
            </a:blip>
            <a:stretch>
              <a:fillRect b="0" l="0" r="0" t="0"/>
            </a:stretch>
          </a:blipFill>
          <a:ln>
            <a:noFill/>
          </a:ln>
        </p:spPr>
      </p:sp>
      <p:cxnSp>
        <p:nvCxnSpPr>
          <p:cNvPr id="122" name="Google Shape;122;p3"/>
          <p:cNvCxnSpPr/>
          <p:nvPr/>
        </p:nvCxnSpPr>
        <p:spPr>
          <a:xfrm>
            <a:off x="1028700" y="3113559"/>
            <a:ext cx="4023971" cy="0"/>
          </a:xfrm>
          <a:prstGeom prst="straightConnector1">
            <a:avLst/>
          </a:prstGeom>
          <a:noFill/>
          <a:ln cap="flat" cmpd="sng" w="114300">
            <a:solidFill>
              <a:srgbClr val="22743D"/>
            </a:solidFill>
            <a:prstDash val="solid"/>
            <a:round/>
            <a:headEnd len="sm" w="sm" type="none"/>
            <a:tailEnd len="sm" w="sm" type="none"/>
          </a:ln>
        </p:spPr>
      </p:cxnSp>
      <p:sp>
        <p:nvSpPr>
          <p:cNvPr id="123" name="Google Shape;123;p3"/>
          <p:cNvSpPr txBox="1"/>
          <p:nvPr/>
        </p:nvSpPr>
        <p:spPr>
          <a:xfrm>
            <a:off x="1028700" y="3909080"/>
            <a:ext cx="15726389" cy="5122666"/>
          </a:xfrm>
          <a:prstGeom prst="rect">
            <a:avLst/>
          </a:prstGeom>
          <a:noFill/>
          <a:ln>
            <a:noFill/>
          </a:ln>
        </p:spPr>
        <p:txBody>
          <a:bodyPr anchorCtr="0" anchor="t" bIns="0" lIns="0" spcFirstLastPara="1" rIns="0" wrap="square" tIns="0">
            <a:spAutoFit/>
          </a:bodyPr>
          <a:lstStyle/>
          <a:p>
            <a:pPr indent="-394465" lvl="1" marL="788931" marR="0" rtl="0" algn="just">
              <a:lnSpc>
                <a:spcPct val="109989"/>
              </a:lnSpc>
              <a:spcBef>
                <a:spcPts val="0"/>
              </a:spcBef>
              <a:spcAft>
                <a:spcPts val="0"/>
              </a:spcAft>
              <a:buClr>
                <a:srgbClr val="000000"/>
              </a:buClr>
              <a:buSzPts val="3654"/>
              <a:buFont typeface="Arial"/>
              <a:buChar char="•"/>
            </a:pPr>
            <a:r>
              <a:rPr b="0" i="0" lang="en-US" sz="3654" u="none" cap="none" strike="noStrike">
                <a:solidFill>
                  <a:srgbClr val="000000"/>
                </a:solidFill>
                <a:latin typeface="Arial"/>
                <a:ea typeface="Arial"/>
                <a:cs typeface="Arial"/>
                <a:sym typeface="Arial"/>
              </a:rPr>
              <a:t>When we eat food, farms use land, water, and energy to produce it.</a:t>
            </a:r>
            <a:endParaRPr/>
          </a:p>
          <a:p>
            <a:pPr indent="-394465" lvl="1" marL="788931" marR="0" rtl="0" algn="just">
              <a:lnSpc>
                <a:spcPct val="109989"/>
              </a:lnSpc>
              <a:spcBef>
                <a:spcPts val="0"/>
              </a:spcBef>
              <a:spcAft>
                <a:spcPts val="0"/>
              </a:spcAft>
              <a:buClr>
                <a:srgbClr val="000000"/>
              </a:buClr>
              <a:buSzPts val="3654"/>
              <a:buFont typeface="Arial"/>
              <a:buChar char="•"/>
            </a:pPr>
            <a:r>
              <a:rPr b="0" i="0" lang="en-US" sz="3654" u="none" cap="none" strike="noStrike">
                <a:solidFill>
                  <a:srgbClr val="000000"/>
                </a:solidFill>
                <a:latin typeface="Arial"/>
                <a:ea typeface="Arial"/>
                <a:cs typeface="Arial"/>
                <a:sym typeface="Arial"/>
              </a:rPr>
              <a:t>When we buy clothes, factories use materials like cotton or plastic. They also need water and electricity.</a:t>
            </a:r>
            <a:endParaRPr/>
          </a:p>
          <a:p>
            <a:pPr indent="-394465" lvl="1" marL="788931" marR="0" rtl="0" algn="just">
              <a:lnSpc>
                <a:spcPct val="109989"/>
              </a:lnSpc>
              <a:spcBef>
                <a:spcPts val="0"/>
              </a:spcBef>
              <a:spcAft>
                <a:spcPts val="0"/>
              </a:spcAft>
              <a:buClr>
                <a:srgbClr val="000000"/>
              </a:buClr>
              <a:buSzPts val="3654"/>
              <a:buFont typeface="Arial"/>
              <a:buChar char="•"/>
            </a:pPr>
            <a:r>
              <a:rPr b="0" i="0" lang="en-US" sz="3654" u="none" cap="none" strike="noStrike">
                <a:solidFill>
                  <a:srgbClr val="000000"/>
                </a:solidFill>
                <a:latin typeface="Arial"/>
                <a:ea typeface="Arial"/>
                <a:cs typeface="Arial"/>
                <a:sym typeface="Arial"/>
              </a:rPr>
              <a:t>When we travel by car or plane, we burn fuel, which produces CO₂.</a:t>
            </a:r>
            <a:endParaRPr/>
          </a:p>
          <a:p>
            <a:pPr indent="-394465" lvl="1" marL="788931" marR="0" rtl="0" algn="just">
              <a:lnSpc>
                <a:spcPct val="109989"/>
              </a:lnSpc>
              <a:spcBef>
                <a:spcPts val="0"/>
              </a:spcBef>
              <a:spcAft>
                <a:spcPts val="0"/>
              </a:spcAft>
              <a:buClr>
                <a:srgbClr val="000000"/>
              </a:buClr>
              <a:buSzPts val="3654"/>
              <a:buFont typeface="Arial"/>
              <a:buChar char="•"/>
            </a:pPr>
            <a:r>
              <a:rPr b="0" i="0" lang="en-US" sz="3654" u="none" cap="none" strike="noStrike">
                <a:solidFill>
                  <a:srgbClr val="000000"/>
                </a:solidFill>
                <a:latin typeface="Arial"/>
                <a:ea typeface="Arial"/>
                <a:cs typeface="Arial"/>
                <a:sym typeface="Arial"/>
              </a:rPr>
              <a:t>Even when we charge our phones, we are using electricity that often comes from burning gas or coal.</a:t>
            </a:r>
            <a:endParaRPr/>
          </a:p>
          <a:p>
            <a:pPr indent="0" lvl="0" marL="0" marR="0" rtl="0" algn="just">
              <a:lnSpc>
                <a:spcPct val="109989"/>
              </a:lnSpc>
              <a:spcBef>
                <a:spcPts val="0"/>
              </a:spcBef>
              <a:spcAft>
                <a:spcPts val="0"/>
              </a:spcAft>
              <a:buNone/>
            </a:pPr>
            <a:r>
              <a:t/>
            </a:r>
            <a:endParaRPr b="0" i="0" sz="3654" u="none" cap="none" strike="noStrike">
              <a:solidFill>
                <a:srgbClr val="000000"/>
              </a:solidFill>
              <a:latin typeface="Arial"/>
              <a:ea typeface="Arial"/>
              <a:cs typeface="Arial"/>
              <a:sym typeface="Arial"/>
            </a:endParaRPr>
          </a:p>
          <a:p>
            <a:pPr indent="0" lvl="0" marL="0" marR="0" rtl="0" algn="just">
              <a:lnSpc>
                <a:spcPct val="109989"/>
              </a:lnSpc>
              <a:spcBef>
                <a:spcPts val="0"/>
              </a:spcBef>
              <a:spcAft>
                <a:spcPts val="0"/>
              </a:spcAft>
              <a:buNone/>
            </a:pPr>
            <a:r>
              <a:rPr b="0" i="0" lang="en-US" sz="3654" u="none" cap="none" strike="noStrike">
                <a:solidFill>
                  <a:srgbClr val="000000"/>
                </a:solidFill>
                <a:latin typeface="Arial"/>
                <a:ea typeface="Arial"/>
                <a:cs typeface="Arial"/>
                <a:sym typeface="Arial"/>
              </a:rPr>
              <a:t>All of these activities leave a footprint. If everyone takes more than the Earth can give, nature cannot keep up.</a:t>
            </a:r>
            <a:endParaRPr/>
          </a:p>
          <a:p>
            <a:pPr indent="0" lvl="0" marL="0" marR="0" rtl="0" algn="just">
              <a:lnSpc>
                <a:spcPct val="109989"/>
              </a:lnSpc>
              <a:spcBef>
                <a:spcPts val="0"/>
              </a:spcBef>
              <a:spcAft>
                <a:spcPts val="0"/>
              </a:spcAft>
              <a:buNone/>
            </a:pPr>
            <a:r>
              <a:t/>
            </a:r>
            <a:endParaRPr b="0" i="0" sz="3654" u="none" cap="none" strike="noStrike">
              <a:solidFill>
                <a:srgbClr val="000000"/>
              </a:solidFill>
              <a:latin typeface="Arial"/>
              <a:ea typeface="Arial"/>
              <a:cs typeface="Arial"/>
              <a:sym typeface="Arial"/>
            </a:endParaRPr>
          </a:p>
        </p:txBody>
      </p:sp>
      <p:sp>
        <p:nvSpPr>
          <p:cNvPr id="124" name="Google Shape;124;p3"/>
          <p:cNvSpPr txBox="1"/>
          <p:nvPr/>
        </p:nvSpPr>
        <p:spPr>
          <a:xfrm>
            <a:off x="1028700" y="1808184"/>
            <a:ext cx="10575265" cy="1002709"/>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1" i="0" lang="en-US" sz="6536" u="none" cap="none" strike="noStrike">
                <a:solidFill>
                  <a:srgbClr val="144724"/>
                </a:solidFill>
                <a:latin typeface="Bricolage Grotesque"/>
                <a:ea typeface="Bricolage Grotesque"/>
                <a:cs typeface="Bricolage Grotesque"/>
                <a:sym typeface="Bricolage Grotesque"/>
              </a:rPr>
              <a:t>Let’s think about daily life:</a:t>
            </a:r>
            <a:endParaRPr/>
          </a:p>
        </p:txBody>
      </p:sp>
      <p:sp>
        <p:nvSpPr>
          <p:cNvPr id="125" name="Google Shape;125;p3"/>
          <p:cNvSpPr/>
          <p:nvPr/>
        </p:nvSpPr>
        <p:spPr>
          <a:xfrm>
            <a:off x="8506484" y="3655610"/>
            <a:ext cx="2516311" cy="449791"/>
          </a:xfrm>
          <a:custGeom>
            <a:rect b="b" l="l" r="r" t="t"/>
            <a:pathLst>
              <a:path extrusionOk="0" h="449791" w="2516311">
                <a:moveTo>
                  <a:pt x="0" y="0"/>
                </a:moveTo>
                <a:lnTo>
                  <a:pt x="2516311" y="0"/>
                </a:lnTo>
                <a:lnTo>
                  <a:pt x="2516311" y="449790"/>
                </a:lnTo>
                <a:lnTo>
                  <a:pt x="0" y="44979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31" name="Google Shape;131;p4"/>
          <p:cNvSpPr/>
          <p:nvPr/>
        </p:nvSpPr>
        <p:spPr>
          <a:xfrm rot="5400000">
            <a:off x="5221031" y="-5218816"/>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4">
              <a:alphaModFix amt="9999"/>
            </a:blip>
            <a:stretch>
              <a:fillRect b="0" l="0" r="0" t="0"/>
            </a:stretch>
          </a:blipFill>
          <a:ln>
            <a:noFill/>
          </a:ln>
        </p:spPr>
      </p:sp>
      <p:cxnSp>
        <p:nvCxnSpPr>
          <p:cNvPr id="132" name="Google Shape;132;p4"/>
          <p:cNvCxnSpPr/>
          <p:nvPr/>
        </p:nvCxnSpPr>
        <p:spPr>
          <a:xfrm>
            <a:off x="1028700" y="2568333"/>
            <a:ext cx="6102301" cy="0"/>
          </a:xfrm>
          <a:prstGeom prst="straightConnector1">
            <a:avLst/>
          </a:prstGeom>
          <a:noFill/>
          <a:ln cap="flat" cmpd="sng" w="114300">
            <a:solidFill>
              <a:srgbClr val="22743D"/>
            </a:solidFill>
            <a:prstDash val="solid"/>
            <a:round/>
            <a:headEnd len="sm" w="sm" type="none"/>
            <a:tailEnd len="sm" w="sm" type="none"/>
          </a:ln>
        </p:spPr>
      </p:cxnSp>
      <p:sp>
        <p:nvSpPr>
          <p:cNvPr id="133" name="Google Shape;133;p4"/>
          <p:cNvSpPr/>
          <p:nvPr/>
        </p:nvSpPr>
        <p:spPr>
          <a:xfrm rot="10800000">
            <a:off x="12073259" y="-1339748"/>
            <a:ext cx="7301574" cy="4736896"/>
          </a:xfrm>
          <a:custGeom>
            <a:rect b="b" l="l" r="r" t="t"/>
            <a:pathLst>
              <a:path extrusionOk="0" h="4736896" w="7301574">
                <a:moveTo>
                  <a:pt x="7301574" y="4736896"/>
                </a:moveTo>
                <a:lnTo>
                  <a:pt x="0" y="4736896"/>
                </a:lnTo>
                <a:lnTo>
                  <a:pt x="0" y="0"/>
                </a:lnTo>
                <a:lnTo>
                  <a:pt x="7301574" y="0"/>
                </a:lnTo>
                <a:lnTo>
                  <a:pt x="7301574" y="4736896"/>
                </a:lnTo>
                <a:close/>
              </a:path>
            </a:pathLst>
          </a:custGeom>
          <a:blipFill rotWithShape="1">
            <a:blip r:embed="rId5">
              <a:alphaModFix/>
            </a:blip>
            <a:stretch>
              <a:fillRect b="0" l="0" r="0" t="0"/>
            </a:stretch>
          </a:blipFill>
          <a:ln>
            <a:noFill/>
          </a:ln>
        </p:spPr>
      </p:sp>
      <p:sp>
        <p:nvSpPr>
          <p:cNvPr id="134" name="Google Shape;134;p4"/>
          <p:cNvSpPr/>
          <p:nvPr/>
        </p:nvSpPr>
        <p:spPr>
          <a:xfrm flipH="1">
            <a:off x="14659639" y="5397783"/>
            <a:ext cx="7256723" cy="4889217"/>
          </a:xfrm>
          <a:custGeom>
            <a:rect b="b" l="l" r="r" t="t"/>
            <a:pathLst>
              <a:path extrusionOk="0" h="4889217" w="7256723">
                <a:moveTo>
                  <a:pt x="7256722" y="0"/>
                </a:moveTo>
                <a:lnTo>
                  <a:pt x="0" y="0"/>
                </a:lnTo>
                <a:lnTo>
                  <a:pt x="0" y="4889217"/>
                </a:lnTo>
                <a:lnTo>
                  <a:pt x="7256722" y="4889217"/>
                </a:lnTo>
                <a:lnTo>
                  <a:pt x="7256722" y="0"/>
                </a:lnTo>
                <a:close/>
              </a:path>
            </a:pathLst>
          </a:custGeom>
          <a:blipFill rotWithShape="1">
            <a:blip r:embed="rId6">
              <a:alphaModFix/>
            </a:blip>
            <a:stretch>
              <a:fillRect b="0" l="0" r="0" t="0"/>
            </a:stretch>
          </a:blipFill>
          <a:ln>
            <a:noFill/>
          </a:ln>
        </p:spPr>
      </p:sp>
      <p:sp>
        <p:nvSpPr>
          <p:cNvPr id="135" name="Google Shape;135;p4"/>
          <p:cNvSpPr txBox="1"/>
          <p:nvPr/>
        </p:nvSpPr>
        <p:spPr>
          <a:xfrm>
            <a:off x="1028700" y="3172186"/>
            <a:ext cx="16230600" cy="1764665"/>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3200" u="none" cap="none" strike="noStrike">
                <a:solidFill>
                  <a:srgbClr val="000000"/>
                </a:solidFill>
                <a:latin typeface="Arial"/>
                <a:ea typeface="Arial"/>
                <a:cs typeface="Arial"/>
                <a:sym typeface="Arial"/>
              </a:rPr>
              <a:t>Right now, people on Earth are using more resources than the planet can replace each year. Scientists call this “ecological overshoot.” Imagine you earn 100 euros a week but spend 150. Soon, you will have debt. The same happens with nature. We are “spending” resources from the future.</a:t>
            </a:r>
            <a:endParaRPr/>
          </a:p>
        </p:txBody>
      </p:sp>
      <p:sp>
        <p:nvSpPr>
          <p:cNvPr id="136" name="Google Shape;136;p4"/>
          <p:cNvSpPr txBox="1"/>
          <p:nvPr/>
        </p:nvSpPr>
        <p:spPr>
          <a:xfrm>
            <a:off x="1028700" y="5308326"/>
            <a:ext cx="13080336" cy="3955415"/>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1" i="0" lang="en-US" sz="3200" u="none" cap="none" strike="noStrike">
                <a:solidFill>
                  <a:srgbClr val="000000"/>
                </a:solidFill>
                <a:latin typeface="Arial"/>
                <a:ea typeface="Arial"/>
                <a:cs typeface="Arial"/>
                <a:sym typeface="Arial"/>
              </a:rPr>
              <a:t>This creates big problems such as:</a:t>
            </a:r>
            <a:endParaRPr/>
          </a:p>
          <a:p>
            <a:pPr indent="0" lvl="0" marL="0" marR="0" rtl="0" algn="just">
              <a:lnSpc>
                <a:spcPct val="110000"/>
              </a:lnSpc>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345439" lvl="1" marL="690881" marR="0" rtl="0" algn="just">
              <a:lnSpc>
                <a:spcPct val="110000"/>
              </a:lnSpc>
              <a:spcBef>
                <a:spcPts val="0"/>
              </a:spcBef>
              <a:spcAft>
                <a:spcPts val="0"/>
              </a:spcAft>
              <a:buClr>
                <a:srgbClr val="000000"/>
              </a:buClr>
              <a:buSzPts val="3200"/>
              <a:buFont typeface="Arial"/>
              <a:buChar char="•"/>
            </a:pPr>
            <a:r>
              <a:rPr b="1" i="0" lang="en-US" sz="3200" u="none" cap="none" strike="noStrike">
                <a:solidFill>
                  <a:srgbClr val="000000"/>
                </a:solidFill>
                <a:latin typeface="Ultra"/>
                <a:ea typeface="Ultra"/>
                <a:cs typeface="Ultra"/>
                <a:sym typeface="Ultra"/>
              </a:rPr>
              <a:t>Climate change: </a:t>
            </a:r>
            <a:r>
              <a:rPr b="1" i="0" lang="en-US" sz="3200" u="none" cap="none" strike="noStrike">
                <a:solidFill>
                  <a:srgbClr val="000000"/>
                </a:solidFill>
                <a:latin typeface="Arial"/>
                <a:ea typeface="Arial"/>
                <a:cs typeface="Arial"/>
                <a:sym typeface="Arial"/>
              </a:rPr>
              <a:t>temperatures are rising, causing extreme weather.</a:t>
            </a:r>
            <a:endParaRPr/>
          </a:p>
          <a:p>
            <a:pPr indent="-345439" lvl="1" marL="690881" marR="0" rtl="0" algn="just">
              <a:lnSpc>
                <a:spcPct val="110000"/>
              </a:lnSpc>
              <a:spcBef>
                <a:spcPts val="0"/>
              </a:spcBef>
              <a:spcAft>
                <a:spcPts val="0"/>
              </a:spcAft>
              <a:buClr>
                <a:srgbClr val="000000"/>
              </a:buClr>
              <a:buSzPts val="3200"/>
              <a:buFont typeface="Arial"/>
              <a:buChar char="•"/>
            </a:pPr>
            <a:r>
              <a:rPr b="1" i="0" lang="en-US" sz="3200" u="none" cap="none" strike="noStrike">
                <a:solidFill>
                  <a:srgbClr val="000000"/>
                </a:solidFill>
                <a:latin typeface="Ultra"/>
                <a:ea typeface="Ultra"/>
                <a:cs typeface="Ultra"/>
                <a:sym typeface="Ultra"/>
              </a:rPr>
              <a:t>Deforestation:</a:t>
            </a:r>
            <a:r>
              <a:rPr b="1" i="0" lang="en-US" sz="3200" u="none" cap="none" strike="noStrike">
                <a:solidFill>
                  <a:srgbClr val="000000"/>
                </a:solidFill>
                <a:latin typeface="Arial"/>
                <a:ea typeface="Arial"/>
                <a:cs typeface="Arial"/>
                <a:sym typeface="Arial"/>
              </a:rPr>
              <a:t> too many trees are cut down for wood, farming, or cities.</a:t>
            </a:r>
            <a:endParaRPr/>
          </a:p>
          <a:p>
            <a:pPr indent="-345439" lvl="1" marL="690881" marR="0" rtl="0" algn="just">
              <a:lnSpc>
                <a:spcPct val="110000"/>
              </a:lnSpc>
              <a:spcBef>
                <a:spcPts val="0"/>
              </a:spcBef>
              <a:spcAft>
                <a:spcPts val="0"/>
              </a:spcAft>
              <a:buClr>
                <a:srgbClr val="000000"/>
              </a:buClr>
              <a:buSzPts val="3200"/>
              <a:buFont typeface="Arial"/>
              <a:buChar char="•"/>
            </a:pPr>
            <a:r>
              <a:rPr b="1" i="0" lang="en-US" sz="3200" u="none" cap="none" strike="noStrike">
                <a:solidFill>
                  <a:srgbClr val="000000"/>
                </a:solidFill>
                <a:latin typeface="Ultra"/>
                <a:ea typeface="Ultra"/>
                <a:cs typeface="Ultra"/>
                <a:sym typeface="Ultra"/>
              </a:rPr>
              <a:t>Loss of biodiversity:</a:t>
            </a:r>
            <a:r>
              <a:rPr b="1" i="0" lang="en-US" sz="3200" u="none" cap="none" strike="noStrike">
                <a:solidFill>
                  <a:srgbClr val="000000"/>
                </a:solidFill>
                <a:latin typeface="Arial"/>
                <a:ea typeface="Arial"/>
                <a:cs typeface="Arial"/>
                <a:sym typeface="Arial"/>
              </a:rPr>
              <a:t> many animals and plants are disappearing.</a:t>
            </a:r>
            <a:endParaRPr/>
          </a:p>
          <a:p>
            <a:pPr indent="-345439" lvl="1" marL="690881" marR="0" rtl="0" algn="just">
              <a:lnSpc>
                <a:spcPct val="110000"/>
              </a:lnSpc>
              <a:spcBef>
                <a:spcPts val="0"/>
              </a:spcBef>
              <a:spcAft>
                <a:spcPts val="0"/>
              </a:spcAft>
              <a:buClr>
                <a:srgbClr val="000000"/>
              </a:buClr>
              <a:buSzPts val="3200"/>
              <a:buFont typeface="Arial"/>
              <a:buChar char="•"/>
            </a:pPr>
            <a:r>
              <a:rPr b="1" i="0" lang="en-US" sz="3200" u="none" cap="none" strike="noStrike">
                <a:solidFill>
                  <a:srgbClr val="000000"/>
                </a:solidFill>
                <a:latin typeface="Ultra"/>
                <a:ea typeface="Ultra"/>
                <a:cs typeface="Ultra"/>
                <a:sym typeface="Ultra"/>
              </a:rPr>
              <a:t>Pollution:</a:t>
            </a:r>
            <a:r>
              <a:rPr b="1" i="0" lang="en-US" sz="3200" u="none" cap="none" strike="noStrike">
                <a:solidFill>
                  <a:srgbClr val="000000"/>
                </a:solidFill>
                <a:latin typeface="Arial"/>
                <a:ea typeface="Arial"/>
                <a:cs typeface="Arial"/>
                <a:sym typeface="Arial"/>
              </a:rPr>
              <a:t> air, soil, and oceans are damaged by waste and chemicals.</a:t>
            </a:r>
            <a:endParaRPr/>
          </a:p>
          <a:p>
            <a:pPr indent="0" lvl="0" marL="0" marR="0" rtl="0" algn="just">
              <a:lnSpc>
                <a:spcPct val="110000"/>
              </a:lnSpc>
              <a:spcBef>
                <a:spcPts val="0"/>
              </a:spcBef>
              <a:spcAft>
                <a:spcPts val="0"/>
              </a:spcAft>
              <a:buNone/>
            </a:pPr>
            <a:r>
              <a:t/>
            </a:r>
            <a:endParaRPr b="1" i="0" sz="3200" u="none" cap="none" strike="noStrike">
              <a:solidFill>
                <a:srgbClr val="000000"/>
              </a:solidFill>
              <a:latin typeface="Arial"/>
              <a:ea typeface="Arial"/>
              <a:cs typeface="Arial"/>
              <a:sym typeface="Arial"/>
            </a:endParaRPr>
          </a:p>
        </p:txBody>
      </p:sp>
      <p:sp>
        <p:nvSpPr>
          <p:cNvPr id="137" name="Google Shape;137;p4"/>
          <p:cNvSpPr txBox="1"/>
          <p:nvPr/>
        </p:nvSpPr>
        <p:spPr>
          <a:xfrm>
            <a:off x="1028700" y="1165666"/>
            <a:ext cx="8614021" cy="1002709"/>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1" i="0" lang="en-US" sz="6536" u="none" cap="none" strike="noStrike">
                <a:solidFill>
                  <a:srgbClr val="144724"/>
                </a:solidFill>
                <a:latin typeface="Bricolage Grotesque"/>
                <a:ea typeface="Bricolage Grotesque"/>
                <a:cs typeface="Bricolage Grotesque"/>
                <a:sym typeface="Bricolage Grotesque"/>
              </a:rPr>
              <a:t>Why Should We Care?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43" name="Google Shape;143;p5"/>
          <p:cNvSpPr/>
          <p:nvPr/>
        </p:nvSpPr>
        <p:spPr>
          <a:xfrm>
            <a:off x="16862961" y="5714085"/>
            <a:ext cx="7256723" cy="4889217"/>
          </a:xfrm>
          <a:custGeom>
            <a:rect b="b" l="l" r="r" t="t"/>
            <a:pathLst>
              <a:path extrusionOk="0" h="4889217" w="7256723">
                <a:moveTo>
                  <a:pt x="0" y="0"/>
                </a:moveTo>
                <a:lnTo>
                  <a:pt x="7256722" y="0"/>
                </a:lnTo>
                <a:lnTo>
                  <a:pt x="7256722" y="4889217"/>
                </a:lnTo>
                <a:lnTo>
                  <a:pt x="0" y="4889217"/>
                </a:lnTo>
                <a:lnTo>
                  <a:pt x="0" y="0"/>
                </a:lnTo>
                <a:close/>
              </a:path>
            </a:pathLst>
          </a:custGeom>
          <a:blipFill rotWithShape="1">
            <a:blip r:embed="rId4">
              <a:alphaModFix/>
            </a:blip>
            <a:stretch>
              <a:fillRect b="0" l="0" r="0" t="0"/>
            </a:stretch>
          </a:blipFill>
          <a:ln>
            <a:noFill/>
          </a:ln>
        </p:spPr>
      </p:sp>
      <p:sp>
        <p:nvSpPr>
          <p:cNvPr id="144" name="Google Shape;144;p5"/>
          <p:cNvSpPr/>
          <p:nvPr/>
        </p:nvSpPr>
        <p:spPr>
          <a:xfrm>
            <a:off x="1813738" y="1335774"/>
            <a:ext cx="283413" cy="280933"/>
          </a:xfrm>
          <a:custGeom>
            <a:rect b="b" l="l" r="r" t="t"/>
            <a:pathLst>
              <a:path extrusionOk="0" h="280933" w="283413">
                <a:moveTo>
                  <a:pt x="0" y="0"/>
                </a:moveTo>
                <a:lnTo>
                  <a:pt x="283413" y="0"/>
                </a:lnTo>
                <a:lnTo>
                  <a:pt x="283413" y="280933"/>
                </a:lnTo>
                <a:lnTo>
                  <a:pt x="0" y="280933"/>
                </a:lnTo>
                <a:lnTo>
                  <a:pt x="0" y="0"/>
                </a:lnTo>
                <a:close/>
              </a:path>
            </a:pathLst>
          </a:custGeom>
          <a:blipFill rotWithShape="1">
            <a:blip r:embed="rId5">
              <a:alphaModFix/>
            </a:blip>
            <a:stretch>
              <a:fillRect b="0" l="0" r="0" t="0"/>
            </a:stretch>
          </a:blipFill>
          <a:ln>
            <a:noFill/>
          </a:ln>
        </p:spPr>
      </p:sp>
      <p:sp>
        <p:nvSpPr>
          <p:cNvPr id="145" name="Google Shape;145;p5"/>
          <p:cNvSpPr/>
          <p:nvPr/>
        </p:nvSpPr>
        <p:spPr>
          <a:xfrm>
            <a:off x="1813738" y="6751625"/>
            <a:ext cx="283413" cy="280933"/>
          </a:xfrm>
          <a:custGeom>
            <a:rect b="b" l="l" r="r" t="t"/>
            <a:pathLst>
              <a:path extrusionOk="0" h="280933" w="283413">
                <a:moveTo>
                  <a:pt x="0" y="0"/>
                </a:moveTo>
                <a:lnTo>
                  <a:pt x="283413" y="0"/>
                </a:lnTo>
                <a:lnTo>
                  <a:pt x="283413" y="280933"/>
                </a:lnTo>
                <a:lnTo>
                  <a:pt x="0" y="280933"/>
                </a:lnTo>
                <a:lnTo>
                  <a:pt x="0" y="0"/>
                </a:lnTo>
                <a:close/>
              </a:path>
            </a:pathLst>
          </a:custGeom>
          <a:blipFill rotWithShape="1">
            <a:blip r:embed="rId5">
              <a:alphaModFix/>
            </a:blip>
            <a:stretch>
              <a:fillRect b="0" l="0" r="0" t="0"/>
            </a:stretch>
          </a:blipFill>
          <a:ln>
            <a:noFill/>
          </a:ln>
        </p:spPr>
      </p:sp>
      <p:sp>
        <p:nvSpPr>
          <p:cNvPr id="146" name="Google Shape;146;p5"/>
          <p:cNvSpPr/>
          <p:nvPr/>
        </p:nvSpPr>
        <p:spPr>
          <a:xfrm>
            <a:off x="1813738" y="3833100"/>
            <a:ext cx="283413" cy="280933"/>
          </a:xfrm>
          <a:custGeom>
            <a:rect b="b" l="l" r="r" t="t"/>
            <a:pathLst>
              <a:path extrusionOk="0" h="280933" w="283413">
                <a:moveTo>
                  <a:pt x="0" y="0"/>
                </a:moveTo>
                <a:lnTo>
                  <a:pt x="283413" y="0"/>
                </a:lnTo>
                <a:lnTo>
                  <a:pt x="283413" y="280933"/>
                </a:lnTo>
                <a:lnTo>
                  <a:pt x="0" y="280933"/>
                </a:lnTo>
                <a:lnTo>
                  <a:pt x="0" y="0"/>
                </a:lnTo>
                <a:close/>
              </a:path>
            </a:pathLst>
          </a:custGeom>
          <a:blipFill rotWithShape="1">
            <a:blip r:embed="rId5">
              <a:alphaModFix/>
            </a:blip>
            <a:stretch>
              <a:fillRect b="0" l="0" r="0" t="0"/>
            </a:stretch>
          </a:blipFill>
          <a:ln>
            <a:noFill/>
          </a:ln>
        </p:spPr>
      </p:sp>
      <p:sp>
        <p:nvSpPr>
          <p:cNvPr id="147" name="Google Shape;147;p5"/>
          <p:cNvSpPr txBox="1"/>
          <p:nvPr/>
        </p:nvSpPr>
        <p:spPr>
          <a:xfrm>
            <a:off x="1331621" y="340476"/>
            <a:ext cx="13677732" cy="833373"/>
          </a:xfrm>
          <a:prstGeom prst="rect">
            <a:avLst/>
          </a:prstGeom>
          <a:noFill/>
          <a:ln>
            <a:noFill/>
          </a:ln>
        </p:spPr>
        <p:txBody>
          <a:bodyPr anchorCtr="0" anchor="t" bIns="0" lIns="0" spcFirstLastPara="1" rIns="0" wrap="square" tIns="0">
            <a:spAutoFit/>
          </a:bodyPr>
          <a:lstStyle/>
          <a:p>
            <a:pPr indent="0" lvl="0" marL="0" marR="0" rtl="0" algn="l">
              <a:lnSpc>
                <a:spcPct val="119992"/>
              </a:lnSpc>
              <a:spcBef>
                <a:spcPts val="0"/>
              </a:spcBef>
              <a:spcAft>
                <a:spcPts val="0"/>
              </a:spcAft>
              <a:buNone/>
            </a:pPr>
            <a:r>
              <a:rPr b="1" i="0" lang="en-US" sz="5422" u="none" cap="none" strike="noStrike">
                <a:solidFill>
                  <a:srgbClr val="144724"/>
                </a:solidFill>
                <a:latin typeface="Bricolage Grotesque"/>
                <a:ea typeface="Bricolage Grotesque"/>
                <a:cs typeface="Bricolage Grotesque"/>
                <a:sym typeface="Bricolage Grotesque"/>
              </a:rPr>
              <a:t>Real-Life Examples Students Can Relate To </a:t>
            </a:r>
            <a:endParaRPr/>
          </a:p>
        </p:txBody>
      </p:sp>
      <p:sp>
        <p:nvSpPr>
          <p:cNvPr id="148" name="Google Shape;148;p5"/>
          <p:cNvSpPr/>
          <p:nvPr/>
        </p:nvSpPr>
        <p:spPr>
          <a:xfrm rot="5400000">
            <a:off x="-1380354" y="-3973091"/>
            <a:ext cx="6341418" cy="7363039"/>
          </a:xfrm>
          <a:custGeom>
            <a:rect b="b" l="l" r="r" t="t"/>
            <a:pathLst>
              <a:path extrusionOk="0" h="7363039" w="6341418">
                <a:moveTo>
                  <a:pt x="0" y="0"/>
                </a:moveTo>
                <a:lnTo>
                  <a:pt x="6341417" y="0"/>
                </a:lnTo>
                <a:lnTo>
                  <a:pt x="6341417" y="7363040"/>
                </a:lnTo>
                <a:lnTo>
                  <a:pt x="0" y="7363040"/>
                </a:lnTo>
                <a:lnTo>
                  <a:pt x="0" y="0"/>
                </a:lnTo>
                <a:close/>
              </a:path>
            </a:pathLst>
          </a:custGeom>
          <a:blipFill rotWithShape="1">
            <a:blip r:embed="rId6">
              <a:alphaModFix amt="9999"/>
            </a:blip>
            <a:stretch>
              <a:fillRect b="0" l="0" r="0" t="0"/>
            </a:stretch>
          </a:blipFill>
          <a:ln>
            <a:noFill/>
          </a:ln>
        </p:spPr>
      </p:sp>
      <p:sp>
        <p:nvSpPr>
          <p:cNvPr id="149" name="Google Shape;149;p5"/>
          <p:cNvSpPr/>
          <p:nvPr/>
        </p:nvSpPr>
        <p:spPr>
          <a:xfrm>
            <a:off x="1872213" y="1765720"/>
            <a:ext cx="3580142" cy="280368"/>
          </a:xfrm>
          <a:custGeom>
            <a:rect b="b" l="l" r="r" t="t"/>
            <a:pathLst>
              <a:path extrusionOk="0" h="280368" w="3580142">
                <a:moveTo>
                  <a:pt x="0" y="0"/>
                </a:moveTo>
                <a:lnTo>
                  <a:pt x="3580142" y="0"/>
                </a:lnTo>
                <a:lnTo>
                  <a:pt x="3580142" y="280368"/>
                </a:lnTo>
                <a:lnTo>
                  <a:pt x="0" y="280368"/>
                </a:lnTo>
                <a:lnTo>
                  <a:pt x="0" y="0"/>
                </a:lnTo>
                <a:close/>
              </a:path>
            </a:pathLst>
          </a:custGeom>
          <a:blipFill rotWithShape="1">
            <a:blip r:embed="rId7">
              <a:alphaModFix/>
            </a:blip>
            <a:stretch>
              <a:fillRect b="0" l="0" r="-50369" t="-22408"/>
            </a:stretch>
          </a:blipFill>
          <a:ln>
            <a:noFill/>
          </a:ln>
        </p:spPr>
      </p:sp>
      <p:sp>
        <p:nvSpPr>
          <p:cNvPr id="150" name="Google Shape;150;p5"/>
          <p:cNvSpPr/>
          <p:nvPr/>
        </p:nvSpPr>
        <p:spPr>
          <a:xfrm>
            <a:off x="1872213" y="4263046"/>
            <a:ext cx="3580142" cy="280368"/>
          </a:xfrm>
          <a:custGeom>
            <a:rect b="b" l="l" r="r" t="t"/>
            <a:pathLst>
              <a:path extrusionOk="0" h="280368" w="3580142">
                <a:moveTo>
                  <a:pt x="0" y="0"/>
                </a:moveTo>
                <a:lnTo>
                  <a:pt x="3580142" y="0"/>
                </a:lnTo>
                <a:lnTo>
                  <a:pt x="3580142" y="280368"/>
                </a:lnTo>
                <a:lnTo>
                  <a:pt x="0" y="280368"/>
                </a:lnTo>
                <a:lnTo>
                  <a:pt x="0" y="0"/>
                </a:lnTo>
                <a:close/>
              </a:path>
            </a:pathLst>
          </a:custGeom>
          <a:blipFill rotWithShape="1">
            <a:blip r:embed="rId7">
              <a:alphaModFix/>
            </a:blip>
            <a:stretch>
              <a:fillRect b="0" l="0" r="-50369" t="-22408"/>
            </a:stretch>
          </a:blipFill>
          <a:ln>
            <a:noFill/>
          </a:ln>
        </p:spPr>
      </p:sp>
      <p:sp>
        <p:nvSpPr>
          <p:cNvPr id="151" name="Google Shape;151;p5"/>
          <p:cNvSpPr/>
          <p:nvPr/>
        </p:nvSpPr>
        <p:spPr>
          <a:xfrm rot="10800000">
            <a:off x="14535179" y="-67574"/>
            <a:ext cx="7301574" cy="4736896"/>
          </a:xfrm>
          <a:custGeom>
            <a:rect b="b" l="l" r="r" t="t"/>
            <a:pathLst>
              <a:path extrusionOk="0" h="4736896" w="7301574">
                <a:moveTo>
                  <a:pt x="7301573" y="4736896"/>
                </a:moveTo>
                <a:lnTo>
                  <a:pt x="0" y="4736896"/>
                </a:lnTo>
                <a:lnTo>
                  <a:pt x="0" y="0"/>
                </a:lnTo>
                <a:lnTo>
                  <a:pt x="7301573" y="0"/>
                </a:lnTo>
                <a:lnTo>
                  <a:pt x="7301573" y="4736896"/>
                </a:lnTo>
                <a:close/>
              </a:path>
            </a:pathLst>
          </a:custGeom>
          <a:blipFill rotWithShape="1">
            <a:blip r:embed="rId8">
              <a:alphaModFix/>
            </a:blip>
            <a:stretch>
              <a:fillRect b="0" l="0" r="0" t="0"/>
            </a:stretch>
          </a:blipFill>
          <a:ln>
            <a:noFill/>
          </a:ln>
        </p:spPr>
      </p:sp>
      <p:grpSp>
        <p:nvGrpSpPr>
          <p:cNvPr id="152" name="Google Shape;152;p5"/>
          <p:cNvGrpSpPr/>
          <p:nvPr/>
        </p:nvGrpSpPr>
        <p:grpSpPr>
          <a:xfrm>
            <a:off x="1028885" y="1457446"/>
            <a:ext cx="7160284" cy="858767"/>
            <a:chOff x="0" y="-38100"/>
            <a:chExt cx="1885836" cy="226177"/>
          </a:xfrm>
        </p:grpSpPr>
        <p:sp>
          <p:nvSpPr>
            <p:cNvPr id="153" name="Google Shape;153;p5"/>
            <p:cNvSpPr/>
            <p:nvPr/>
          </p:nvSpPr>
          <p:spPr>
            <a:xfrm>
              <a:off x="0" y="0"/>
              <a:ext cx="1885836" cy="188077"/>
            </a:xfrm>
            <a:custGeom>
              <a:rect b="b" l="l" r="r" t="t"/>
              <a:pathLst>
                <a:path extrusionOk="0" h="188077" w="1885836">
                  <a:moveTo>
                    <a:pt x="48655" y="0"/>
                  </a:moveTo>
                  <a:lnTo>
                    <a:pt x="1837181" y="0"/>
                  </a:lnTo>
                  <a:cubicBezTo>
                    <a:pt x="1850085" y="0"/>
                    <a:pt x="1862461" y="5126"/>
                    <a:pt x="1871585" y="14251"/>
                  </a:cubicBezTo>
                  <a:cubicBezTo>
                    <a:pt x="1880710" y="23375"/>
                    <a:pt x="1885836" y="35751"/>
                    <a:pt x="1885836" y="48655"/>
                  </a:cubicBezTo>
                  <a:lnTo>
                    <a:pt x="1885836" y="139422"/>
                  </a:lnTo>
                  <a:cubicBezTo>
                    <a:pt x="1885836" y="152326"/>
                    <a:pt x="1880710" y="164702"/>
                    <a:pt x="1871585" y="173827"/>
                  </a:cubicBezTo>
                  <a:cubicBezTo>
                    <a:pt x="1862461" y="182951"/>
                    <a:pt x="1850085" y="188077"/>
                    <a:pt x="1837181" y="188077"/>
                  </a:cubicBezTo>
                  <a:lnTo>
                    <a:pt x="48655" y="188077"/>
                  </a:lnTo>
                  <a:cubicBezTo>
                    <a:pt x="35751" y="188077"/>
                    <a:pt x="23375" y="182951"/>
                    <a:pt x="14251" y="173827"/>
                  </a:cubicBezTo>
                  <a:cubicBezTo>
                    <a:pt x="5126" y="164702"/>
                    <a:pt x="0" y="152326"/>
                    <a:pt x="0" y="139422"/>
                  </a:cubicBezTo>
                  <a:lnTo>
                    <a:pt x="0" y="48655"/>
                  </a:lnTo>
                  <a:cubicBezTo>
                    <a:pt x="0" y="35751"/>
                    <a:pt x="5126" y="23375"/>
                    <a:pt x="14251" y="14251"/>
                  </a:cubicBezTo>
                  <a:cubicBezTo>
                    <a:pt x="23375" y="5126"/>
                    <a:pt x="35751" y="0"/>
                    <a:pt x="48655" y="0"/>
                  </a:cubicBezTo>
                  <a:close/>
                </a:path>
              </a:pathLst>
            </a:custGeom>
            <a:gradFill>
              <a:gsLst>
                <a:gs pos="0">
                  <a:srgbClr val="22743D"/>
                </a:gs>
                <a:gs pos="100000">
                  <a:srgbClr val="0E321A"/>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txBox="1"/>
            <p:nvPr/>
          </p:nvSpPr>
          <p:spPr>
            <a:xfrm>
              <a:off x="0" y="-38100"/>
              <a:ext cx="1885836" cy="2261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5"/>
          <p:cNvSpPr txBox="1"/>
          <p:nvPr/>
        </p:nvSpPr>
        <p:spPr>
          <a:xfrm>
            <a:off x="1253256" y="1725664"/>
            <a:ext cx="6917231" cy="4381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000" u="none" cap="none" strike="noStrike">
                <a:solidFill>
                  <a:srgbClr val="FFFFFF"/>
                </a:solidFill>
                <a:latin typeface="Arial"/>
                <a:ea typeface="Arial"/>
                <a:cs typeface="Arial"/>
                <a:sym typeface="Arial"/>
              </a:rPr>
              <a:t>Food choices: </a:t>
            </a:r>
            <a:endParaRPr/>
          </a:p>
        </p:txBody>
      </p:sp>
      <p:sp>
        <p:nvSpPr>
          <p:cNvPr id="156" name="Google Shape;156;p5"/>
          <p:cNvSpPr/>
          <p:nvPr/>
        </p:nvSpPr>
        <p:spPr>
          <a:xfrm flipH="1">
            <a:off x="4609027" y="2316214"/>
            <a:ext cx="3580142" cy="280368"/>
          </a:xfrm>
          <a:custGeom>
            <a:rect b="b" l="l" r="r" t="t"/>
            <a:pathLst>
              <a:path extrusionOk="0" h="280368" w="3580142">
                <a:moveTo>
                  <a:pt x="3580143" y="0"/>
                </a:moveTo>
                <a:lnTo>
                  <a:pt x="0" y="0"/>
                </a:lnTo>
                <a:lnTo>
                  <a:pt x="0" y="280368"/>
                </a:lnTo>
                <a:lnTo>
                  <a:pt x="3580143" y="280368"/>
                </a:lnTo>
                <a:lnTo>
                  <a:pt x="3580143" y="0"/>
                </a:lnTo>
                <a:close/>
              </a:path>
            </a:pathLst>
          </a:custGeom>
          <a:blipFill rotWithShape="1">
            <a:blip r:embed="rId7">
              <a:alphaModFix/>
            </a:blip>
            <a:stretch>
              <a:fillRect b="0" l="0" r="-50369" t="-22408"/>
            </a:stretch>
          </a:blipFill>
          <a:ln>
            <a:noFill/>
          </a:ln>
        </p:spPr>
      </p:sp>
      <p:sp>
        <p:nvSpPr>
          <p:cNvPr id="157" name="Google Shape;157;p5"/>
          <p:cNvSpPr txBox="1"/>
          <p:nvPr/>
        </p:nvSpPr>
        <p:spPr>
          <a:xfrm>
            <a:off x="1028885" y="2539432"/>
            <a:ext cx="15016591" cy="85725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3000" u="none" cap="none" strike="noStrike">
                <a:solidFill>
                  <a:srgbClr val="000000"/>
                </a:solidFill>
                <a:latin typeface="Arial"/>
                <a:ea typeface="Arial"/>
                <a:cs typeface="Arial"/>
                <a:sym typeface="Arial"/>
              </a:rPr>
              <a:t>Producing one hamburger uses about 2,500 liters of water – that is the same as taking 35 showers! Eating more vegetables, beans, or local food makes our footprint smaller.</a:t>
            </a:r>
            <a:endParaRPr/>
          </a:p>
        </p:txBody>
      </p:sp>
      <p:grpSp>
        <p:nvGrpSpPr>
          <p:cNvPr id="158" name="Google Shape;158;p5"/>
          <p:cNvGrpSpPr/>
          <p:nvPr/>
        </p:nvGrpSpPr>
        <p:grpSpPr>
          <a:xfrm>
            <a:off x="1022156" y="5604428"/>
            <a:ext cx="7160284" cy="858767"/>
            <a:chOff x="0" y="-38100"/>
            <a:chExt cx="1885836" cy="226177"/>
          </a:xfrm>
        </p:grpSpPr>
        <p:sp>
          <p:nvSpPr>
            <p:cNvPr id="159" name="Google Shape;159;p5"/>
            <p:cNvSpPr/>
            <p:nvPr/>
          </p:nvSpPr>
          <p:spPr>
            <a:xfrm>
              <a:off x="0" y="0"/>
              <a:ext cx="1885836" cy="188077"/>
            </a:xfrm>
            <a:custGeom>
              <a:rect b="b" l="l" r="r" t="t"/>
              <a:pathLst>
                <a:path extrusionOk="0" h="188077" w="1885836">
                  <a:moveTo>
                    <a:pt x="48655" y="0"/>
                  </a:moveTo>
                  <a:lnTo>
                    <a:pt x="1837181" y="0"/>
                  </a:lnTo>
                  <a:cubicBezTo>
                    <a:pt x="1850085" y="0"/>
                    <a:pt x="1862461" y="5126"/>
                    <a:pt x="1871585" y="14251"/>
                  </a:cubicBezTo>
                  <a:cubicBezTo>
                    <a:pt x="1880710" y="23375"/>
                    <a:pt x="1885836" y="35751"/>
                    <a:pt x="1885836" y="48655"/>
                  </a:cubicBezTo>
                  <a:lnTo>
                    <a:pt x="1885836" y="139422"/>
                  </a:lnTo>
                  <a:cubicBezTo>
                    <a:pt x="1885836" y="152326"/>
                    <a:pt x="1880710" y="164702"/>
                    <a:pt x="1871585" y="173827"/>
                  </a:cubicBezTo>
                  <a:cubicBezTo>
                    <a:pt x="1862461" y="182951"/>
                    <a:pt x="1850085" y="188077"/>
                    <a:pt x="1837181" y="188077"/>
                  </a:cubicBezTo>
                  <a:lnTo>
                    <a:pt x="48655" y="188077"/>
                  </a:lnTo>
                  <a:cubicBezTo>
                    <a:pt x="35751" y="188077"/>
                    <a:pt x="23375" y="182951"/>
                    <a:pt x="14251" y="173827"/>
                  </a:cubicBezTo>
                  <a:cubicBezTo>
                    <a:pt x="5126" y="164702"/>
                    <a:pt x="0" y="152326"/>
                    <a:pt x="0" y="139422"/>
                  </a:cubicBezTo>
                  <a:lnTo>
                    <a:pt x="0" y="48655"/>
                  </a:lnTo>
                  <a:cubicBezTo>
                    <a:pt x="0" y="35751"/>
                    <a:pt x="5126" y="23375"/>
                    <a:pt x="14251" y="14251"/>
                  </a:cubicBezTo>
                  <a:cubicBezTo>
                    <a:pt x="23375" y="5126"/>
                    <a:pt x="35751" y="0"/>
                    <a:pt x="48655" y="0"/>
                  </a:cubicBezTo>
                  <a:close/>
                </a:path>
              </a:pathLst>
            </a:custGeom>
            <a:gradFill>
              <a:gsLst>
                <a:gs pos="0">
                  <a:srgbClr val="22743D"/>
                </a:gs>
                <a:gs pos="100000">
                  <a:srgbClr val="0E321A"/>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txBox="1"/>
            <p:nvPr/>
          </p:nvSpPr>
          <p:spPr>
            <a:xfrm>
              <a:off x="0" y="-38100"/>
              <a:ext cx="1885836" cy="2261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5"/>
          <p:cNvSpPr txBox="1"/>
          <p:nvPr/>
        </p:nvSpPr>
        <p:spPr>
          <a:xfrm>
            <a:off x="1022156" y="6748945"/>
            <a:ext cx="15016591" cy="85725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3000" u="none" cap="none" strike="noStrike">
                <a:solidFill>
                  <a:srgbClr val="000000"/>
                </a:solidFill>
                <a:latin typeface="Arial"/>
                <a:ea typeface="Arial"/>
                <a:cs typeface="Arial"/>
                <a:sym typeface="Arial"/>
              </a:rPr>
              <a:t> If you cycle or take the bus to school, your footprint is much smaller than if every student comes by car. Planes have one of the largest footprints.</a:t>
            </a:r>
            <a:endParaRPr/>
          </a:p>
        </p:txBody>
      </p:sp>
      <p:grpSp>
        <p:nvGrpSpPr>
          <p:cNvPr id="162" name="Google Shape;162;p5"/>
          <p:cNvGrpSpPr/>
          <p:nvPr/>
        </p:nvGrpSpPr>
        <p:grpSpPr>
          <a:xfrm>
            <a:off x="1022156" y="3518721"/>
            <a:ext cx="7160284" cy="858767"/>
            <a:chOff x="0" y="-38100"/>
            <a:chExt cx="1885836" cy="226177"/>
          </a:xfrm>
        </p:grpSpPr>
        <p:sp>
          <p:nvSpPr>
            <p:cNvPr id="163" name="Google Shape;163;p5"/>
            <p:cNvSpPr/>
            <p:nvPr/>
          </p:nvSpPr>
          <p:spPr>
            <a:xfrm>
              <a:off x="0" y="0"/>
              <a:ext cx="1885836" cy="188077"/>
            </a:xfrm>
            <a:custGeom>
              <a:rect b="b" l="l" r="r" t="t"/>
              <a:pathLst>
                <a:path extrusionOk="0" h="188077" w="1885836">
                  <a:moveTo>
                    <a:pt x="48655" y="0"/>
                  </a:moveTo>
                  <a:lnTo>
                    <a:pt x="1837181" y="0"/>
                  </a:lnTo>
                  <a:cubicBezTo>
                    <a:pt x="1850085" y="0"/>
                    <a:pt x="1862461" y="5126"/>
                    <a:pt x="1871585" y="14251"/>
                  </a:cubicBezTo>
                  <a:cubicBezTo>
                    <a:pt x="1880710" y="23375"/>
                    <a:pt x="1885836" y="35751"/>
                    <a:pt x="1885836" y="48655"/>
                  </a:cubicBezTo>
                  <a:lnTo>
                    <a:pt x="1885836" y="139422"/>
                  </a:lnTo>
                  <a:cubicBezTo>
                    <a:pt x="1885836" y="152326"/>
                    <a:pt x="1880710" y="164702"/>
                    <a:pt x="1871585" y="173827"/>
                  </a:cubicBezTo>
                  <a:cubicBezTo>
                    <a:pt x="1862461" y="182951"/>
                    <a:pt x="1850085" y="188077"/>
                    <a:pt x="1837181" y="188077"/>
                  </a:cubicBezTo>
                  <a:lnTo>
                    <a:pt x="48655" y="188077"/>
                  </a:lnTo>
                  <a:cubicBezTo>
                    <a:pt x="35751" y="188077"/>
                    <a:pt x="23375" y="182951"/>
                    <a:pt x="14251" y="173827"/>
                  </a:cubicBezTo>
                  <a:cubicBezTo>
                    <a:pt x="5126" y="164702"/>
                    <a:pt x="0" y="152326"/>
                    <a:pt x="0" y="139422"/>
                  </a:cubicBezTo>
                  <a:lnTo>
                    <a:pt x="0" y="48655"/>
                  </a:lnTo>
                  <a:cubicBezTo>
                    <a:pt x="0" y="35751"/>
                    <a:pt x="5126" y="23375"/>
                    <a:pt x="14251" y="14251"/>
                  </a:cubicBezTo>
                  <a:cubicBezTo>
                    <a:pt x="23375" y="5126"/>
                    <a:pt x="35751" y="0"/>
                    <a:pt x="48655" y="0"/>
                  </a:cubicBezTo>
                  <a:close/>
                </a:path>
              </a:pathLst>
            </a:custGeom>
            <a:gradFill>
              <a:gsLst>
                <a:gs pos="0">
                  <a:srgbClr val="22743D"/>
                </a:gs>
                <a:gs pos="100000">
                  <a:srgbClr val="0E321A"/>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txBox="1"/>
            <p:nvPr/>
          </p:nvSpPr>
          <p:spPr>
            <a:xfrm>
              <a:off x="0" y="-38100"/>
              <a:ext cx="1885836" cy="2261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5"/>
          <p:cNvSpPr txBox="1"/>
          <p:nvPr/>
        </p:nvSpPr>
        <p:spPr>
          <a:xfrm>
            <a:off x="1028885" y="4691813"/>
            <a:ext cx="15016591" cy="85725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3000" u="none" cap="none" strike="noStrike">
                <a:solidFill>
                  <a:srgbClr val="000000"/>
                </a:solidFill>
                <a:latin typeface="Arial"/>
                <a:ea typeface="Arial"/>
                <a:cs typeface="Arial"/>
                <a:sym typeface="Arial"/>
              </a:rPr>
              <a:t>Every year the world throws away about 92 million tons of clothes. Many of them were only worn a few times. Buying fewer clothes of better quality helps the planet.</a:t>
            </a:r>
            <a:endParaRPr/>
          </a:p>
        </p:txBody>
      </p:sp>
      <p:sp>
        <p:nvSpPr>
          <p:cNvPr id="166" name="Google Shape;166;p5"/>
          <p:cNvSpPr txBox="1"/>
          <p:nvPr/>
        </p:nvSpPr>
        <p:spPr>
          <a:xfrm>
            <a:off x="1265209" y="3767746"/>
            <a:ext cx="6917231" cy="4381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000" u="none" cap="none" strike="noStrike">
                <a:solidFill>
                  <a:srgbClr val="FFFFFF"/>
                </a:solidFill>
                <a:latin typeface="Arial"/>
                <a:ea typeface="Arial"/>
                <a:cs typeface="Arial"/>
                <a:sym typeface="Arial"/>
              </a:rPr>
              <a:t>Fast fashion:</a:t>
            </a:r>
            <a:endParaRPr/>
          </a:p>
        </p:txBody>
      </p:sp>
      <p:sp>
        <p:nvSpPr>
          <p:cNvPr id="167" name="Google Shape;167;p5"/>
          <p:cNvSpPr txBox="1"/>
          <p:nvPr/>
        </p:nvSpPr>
        <p:spPr>
          <a:xfrm>
            <a:off x="1271938" y="5891964"/>
            <a:ext cx="6917231" cy="4381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000" u="none" cap="none" strike="noStrike">
                <a:solidFill>
                  <a:srgbClr val="FFFFFF"/>
                </a:solidFill>
                <a:latin typeface="Arial"/>
                <a:ea typeface="Arial"/>
                <a:cs typeface="Arial"/>
                <a:sym typeface="Arial"/>
              </a:rPr>
              <a:t>Transport:</a:t>
            </a:r>
            <a:endParaRPr/>
          </a:p>
        </p:txBody>
      </p:sp>
      <p:grpSp>
        <p:nvGrpSpPr>
          <p:cNvPr id="168" name="Google Shape;168;p5"/>
          <p:cNvGrpSpPr/>
          <p:nvPr/>
        </p:nvGrpSpPr>
        <p:grpSpPr>
          <a:xfrm>
            <a:off x="1028885" y="7766334"/>
            <a:ext cx="7160284" cy="858767"/>
            <a:chOff x="0" y="-38100"/>
            <a:chExt cx="1885836" cy="226177"/>
          </a:xfrm>
        </p:grpSpPr>
        <p:sp>
          <p:nvSpPr>
            <p:cNvPr id="169" name="Google Shape;169;p5"/>
            <p:cNvSpPr/>
            <p:nvPr/>
          </p:nvSpPr>
          <p:spPr>
            <a:xfrm>
              <a:off x="0" y="0"/>
              <a:ext cx="1885836" cy="188077"/>
            </a:xfrm>
            <a:custGeom>
              <a:rect b="b" l="l" r="r" t="t"/>
              <a:pathLst>
                <a:path extrusionOk="0" h="188077" w="1885836">
                  <a:moveTo>
                    <a:pt x="48655" y="0"/>
                  </a:moveTo>
                  <a:lnTo>
                    <a:pt x="1837181" y="0"/>
                  </a:lnTo>
                  <a:cubicBezTo>
                    <a:pt x="1850085" y="0"/>
                    <a:pt x="1862461" y="5126"/>
                    <a:pt x="1871585" y="14251"/>
                  </a:cubicBezTo>
                  <a:cubicBezTo>
                    <a:pt x="1880710" y="23375"/>
                    <a:pt x="1885836" y="35751"/>
                    <a:pt x="1885836" y="48655"/>
                  </a:cubicBezTo>
                  <a:lnTo>
                    <a:pt x="1885836" y="139422"/>
                  </a:lnTo>
                  <a:cubicBezTo>
                    <a:pt x="1885836" y="152326"/>
                    <a:pt x="1880710" y="164702"/>
                    <a:pt x="1871585" y="173827"/>
                  </a:cubicBezTo>
                  <a:cubicBezTo>
                    <a:pt x="1862461" y="182951"/>
                    <a:pt x="1850085" y="188077"/>
                    <a:pt x="1837181" y="188077"/>
                  </a:cubicBezTo>
                  <a:lnTo>
                    <a:pt x="48655" y="188077"/>
                  </a:lnTo>
                  <a:cubicBezTo>
                    <a:pt x="35751" y="188077"/>
                    <a:pt x="23375" y="182951"/>
                    <a:pt x="14251" y="173827"/>
                  </a:cubicBezTo>
                  <a:cubicBezTo>
                    <a:pt x="5126" y="164702"/>
                    <a:pt x="0" y="152326"/>
                    <a:pt x="0" y="139422"/>
                  </a:cubicBezTo>
                  <a:lnTo>
                    <a:pt x="0" y="48655"/>
                  </a:lnTo>
                  <a:cubicBezTo>
                    <a:pt x="0" y="35751"/>
                    <a:pt x="5126" y="23375"/>
                    <a:pt x="14251" y="14251"/>
                  </a:cubicBezTo>
                  <a:cubicBezTo>
                    <a:pt x="23375" y="5126"/>
                    <a:pt x="35751" y="0"/>
                    <a:pt x="48655" y="0"/>
                  </a:cubicBezTo>
                  <a:close/>
                </a:path>
              </a:pathLst>
            </a:custGeom>
            <a:gradFill>
              <a:gsLst>
                <a:gs pos="0">
                  <a:srgbClr val="22743D"/>
                </a:gs>
                <a:gs pos="100000">
                  <a:srgbClr val="0E321A"/>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txBox="1"/>
            <p:nvPr/>
          </p:nvSpPr>
          <p:spPr>
            <a:xfrm>
              <a:off x="0" y="-38100"/>
              <a:ext cx="1885836" cy="2261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5"/>
          <p:cNvSpPr txBox="1"/>
          <p:nvPr/>
        </p:nvSpPr>
        <p:spPr>
          <a:xfrm>
            <a:off x="1265209" y="8031482"/>
            <a:ext cx="6917231" cy="4381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000" u="none" cap="none" strike="noStrike">
                <a:solidFill>
                  <a:srgbClr val="FFFFFF"/>
                </a:solidFill>
                <a:latin typeface="Arial"/>
                <a:ea typeface="Arial"/>
                <a:cs typeface="Arial"/>
                <a:sym typeface="Arial"/>
              </a:rPr>
              <a:t>Energy use: </a:t>
            </a:r>
            <a:endParaRPr/>
          </a:p>
        </p:txBody>
      </p:sp>
      <p:sp>
        <p:nvSpPr>
          <p:cNvPr id="172" name="Google Shape;172;p5"/>
          <p:cNvSpPr txBox="1"/>
          <p:nvPr/>
        </p:nvSpPr>
        <p:spPr>
          <a:xfrm>
            <a:off x="1130246" y="8787026"/>
            <a:ext cx="15016591" cy="85725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3000" u="none" cap="none" strike="noStrike">
                <a:solidFill>
                  <a:srgbClr val="000000"/>
                </a:solidFill>
                <a:latin typeface="Arial"/>
                <a:ea typeface="Arial"/>
                <a:cs typeface="Arial"/>
                <a:sym typeface="Arial"/>
              </a:rPr>
              <a:t>Leaving lights, computers, and phone chargers on when not needed may seem small, but it adds up. Saving electricity reduces our footprint a lot.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78" name="Google Shape;178;p6"/>
          <p:cNvSpPr/>
          <p:nvPr/>
        </p:nvSpPr>
        <p:spPr>
          <a:xfrm rot="5400000">
            <a:off x="-2142009" y="5864210"/>
            <a:ext cx="6341418" cy="7363039"/>
          </a:xfrm>
          <a:custGeom>
            <a:rect b="b" l="l" r="r" t="t"/>
            <a:pathLst>
              <a:path extrusionOk="0" h="7363039" w="6341418">
                <a:moveTo>
                  <a:pt x="0" y="0"/>
                </a:moveTo>
                <a:lnTo>
                  <a:pt x="6341418" y="0"/>
                </a:lnTo>
                <a:lnTo>
                  <a:pt x="6341418" y="7363040"/>
                </a:lnTo>
                <a:lnTo>
                  <a:pt x="0" y="7363040"/>
                </a:lnTo>
                <a:lnTo>
                  <a:pt x="0" y="0"/>
                </a:lnTo>
                <a:close/>
              </a:path>
            </a:pathLst>
          </a:custGeom>
          <a:blipFill rotWithShape="1">
            <a:blip r:embed="rId4">
              <a:alphaModFix amt="9999"/>
            </a:blip>
            <a:stretch>
              <a:fillRect b="0" l="0" r="0" t="0"/>
            </a:stretch>
          </a:blipFill>
          <a:ln>
            <a:noFill/>
          </a:ln>
        </p:spPr>
      </p:sp>
      <p:sp>
        <p:nvSpPr>
          <p:cNvPr id="179" name="Google Shape;179;p6"/>
          <p:cNvSpPr/>
          <p:nvPr/>
        </p:nvSpPr>
        <p:spPr>
          <a:xfrm rot="5400000">
            <a:off x="5221031" y="-5218816"/>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4">
              <a:alphaModFix amt="9999"/>
            </a:blip>
            <a:stretch>
              <a:fillRect b="0" l="0" r="0" t="0"/>
            </a:stretch>
          </a:blipFill>
          <a:ln>
            <a:noFill/>
          </a:ln>
        </p:spPr>
      </p:sp>
      <p:sp>
        <p:nvSpPr>
          <p:cNvPr id="180" name="Google Shape;180;p6"/>
          <p:cNvSpPr/>
          <p:nvPr/>
        </p:nvSpPr>
        <p:spPr>
          <a:xfrm flipH="1">
            <a:off x="11152358" y="7340338"/>
            <a:ext cx="8488443" cy="5071845"/>
          </a:xfrm>
          <a:custGeom>
            <a:rect b="b" l="l" r="r" t="t"/>
            <a:pathLst>
              <a:path extrusionOk="0" h="5071845" w="8488443">
                <a:moveTo>
                  <a:pt x="8488443" y="0"/>
                </a:moveTo>
                <a:lnTo>
                  <a:pt x="0" y="0"/>
                </a:lnTo>
                <a:lnTo>
                  <a:pt x="0" y="5071844"/>
                </a:lnTo>
                <a:lnTo>
                  <a:pt x="8488443" y="5071844"/>
                </a:lnTo>
                <a:lnTo>
                  <a:pt x="8488443" y="0"/>
                </a:lnTo>
                <a:close/>
              </a:path>
            </a:pathLst>
          </a:custGeom>
          <a:blipFill rotWithShape="1">
            <a:blip r:embed="rId5">
              <a:alphaModFix/>
            </a:blip>
            <a:stretch>
              <a:fillRect b="0" l="0" r="0" t="0"/>
            </a:stretch>
          </a:blipFill>
          <a:ln>
            <a:noFill/>
          </a:ln>
        </p:spPr>
      </p:sp>
      <p:sp>
        <p:nvSpPr>
          <p:cNvPr id="181" name="Google Shape;181;p6"/>
          <p:cNvSpPr/>
          <p:nvPr/>
        </p:nvSpPr>
        <p:spPr>
          <a:xfrm>
            <a:off x="13185537" y="8401175"/>
            <a:ext cx="4073763" cy="259702"/>
          </a:xfrm>
          <a:custGeom>
            <a:rect b="b" l="l" r="r" t="t"/>
            <a:pathLst>
              <a:path extrusionOk="0" h="259702" w="4073763">
                <a:moveTo>
                  <a:pt x="0" y="0"/>
                </a:moveTo>
                <a:lnTo>
                  <a:pt x="4073763" y="0"/>
                </a:lnTo>
                <a:lnTo>
                  <a:pt x="4073763" y="259703"/>
                </a:lnTo>
                <a:lnTo>
                  <a:pt x="0" y="259703"/>
                </a:lnTo>
                <a:lnTo>
                  <a:pt x="0" y="0"/>
                </a:lnTo>
                <a:close/>
              </a:path>
            </a:pathLst>
          </a:custGeom>
          <a:blipFill rotWithShape="1">
            <a:blip r:embed="rId6">
              <a:alphaModFix/>
            </a:blip>
            <a:stretch>
              <a:fillRect b="0" l="0" r="0" t="0"/>
            </a:stretch>
          </a:blipFill>
          <a:ln>
            <a:noFill/>
          </a:ln>
        </p:spPr>
      </p:sp>
      <p:sp>
        <p:nvSpPr>
          <p:cNvPr id="182" name="Google Shape;182;p6"/>
          <p:cNvSpPr/>
          <p:nvPr/>
        </p:nvSpPr>
        <p:spPr>
          <a:xfrm rot="10800000">
            <a:off x="13064895" y="-704394"/>
            <a:ext cx="7926680" cy="5736935"/>
          </a:xfrm>
          <a:custGeom>
            <a:rect b="b" l="l" r="r" t="t"/>
            <a:pathLst>
              <a:path extrusionOk="0" h="5736935" w="7926680">
                <a:moveTo>
                  <a:pt x="7926680" y="5736935"/>
                </a:moveTo>
                <a:lnTo>
                  <a:pt x="0" y="5736935"/>
                </a:lnTo>
                <a:lnTo>
                  <a:pt x="0" y="0"/>
                </a:lnTo>
                <a:lnTo>
                  <a:pt x="7926680" y="0"/>
                </a:lnTo>
                <a:lnTo>
                  <a:pt x="7926680" y="5736935"/>
                </a:lnTo>
                <a:close/>
              </a:path>
            </a:pathLst>
          </a:custGeom>
          <a:blipFill rotWithShape="1">
            <a:blip r:embed="rId7">
              <a:alphaModFix/>
            </a:blip>
            <a:stretch>
              <a:fillRect b="0" l="0" r="0" t="0"/>
            </a:stretch>
          </a:blipFill>
          <a:ln>
            <a:noFill/>
          </a:ln>
        </p:spPr>
      </p:sp>
      <p:grpSp>
        <p:nvGrpSpPr>
          <p:cNvPr id="183" name="Google Shape;183;p6"/>
          <p:cNvGrpSpPr/>
          <p:nvPr/>
        </p:nvGrpSpPr>
        <p:grpSpPr>
          <a:xfrm>
            <a:off x="13185537" y="1731639"/>
            <a:ext cx="4073763" cy="6679066"/>
            <a:chOff x="0" y="-38100"/>
            <a:chExt cx="1072925" cy="1759095"/>
          </a:xfrm>
        </p:grpSpPr>
        <p:sp>
          <p:nvSpPr>
            <p:cNvPr id="184" name="Google Shape;184;p6"/>
            <p:cNvSpPr/>
            <p:nvPr/>
          </p:nvSpPr>
          <p:spPr>
            <a:xfrm>
              <a:off x="0" y="0"/>
              <a:ext cx="1072925" cy="1720995"/>
            </a:xfrm>
            <a:custGeom>
              <a:rect b="b" l="l" r="r" t="t"/>
              <a:pathLst>
                <a:path extrusionOk="0" h="1720995" w="1072925">
                  <a:moveTo>
                    <a:pt x="190043" y="0"/>
                  </a:moveTo>
                  <a:lnTo>
                    <a:pt x="882882" y="0"/>
                  </a:lnTo>
                  <a:cubicBezTo>
                    <a:pt x="933284" y="0"/>
                    <a:pt x="981623" y="20022"/>
                    <a:pt x="1017263" y="55662"/>
                  </a:cubicBezTo>
                  <a:cubicBezTo>
                    <a:pt x="1052903" y="91303"/>
                    <a:pt x="1072925" y="139641"/>
                    <a:pt x="1072925" y="190043"/>
                  </a:cubicBezTo>
                  <a:lnTo>
                    <a:pt x="1072925" y="1530951"/>
                  </a:lnTo>
                  <a:cubicBezTo>
                    <a:pt x="1072925" y="1635909"/>
                    <a:pt x="987840" y="1720995"/>
                    <a:pt x="882882" y="1720995"/>
                  </a:cubicBezTo>
                  <a:lnTo>
                    <a:pt x="190043" y="1720995"/>
                  </a:lnTo>
                  <a:cubicBezTo>
                    <a:pt x="85085" y="1720995"/>
                    <a:pt x="0" y="1635909"/>
                    <a:pt x="0" y="1530951"/>
                  </a:cubicBezTo>
                  <a:lnTo>
                    <a:pt x="0" y="190043"/>
                  </a:lnTo>
                  <a:cubicBezTo>
                    <a:pt x="0" y="85085"/>
                    <a:pt x="85085" y="0"/>
                    <a:pt x="190043" y="0"/>
                  </a:cubicBezTo>
                  <a:close/>
                </a:path>
              </a:pathLst>
            </a:custGeom>
            <a:gradFill>
              <a:gsLst>
                <a:gs pos="0">
                  <a:srgbClr val="22743D"/>
                </a:gs>
                <a:gs pos="100000">
                  <a:srgbClr val="0E321A"/>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txBox="1"/>
            <p:nvPr/>
          </p:nvSpPr>
          <p:spPr>
            <a:xfrm>
              <a:off x="0" y="-38100"/>
              <a:ext cx="1072925" cy="17590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6"/>
          <p:cNvSpPr/>
          <p:nvPr/>
        </p:nvSpPr>
        <p:spPr>
          <a:xfrm>
            <a:off x="13416603" y="2164074"/>
            <a:ext cx="3611632" cy="6073152"/>
          </a:xfrm>
          <a:custGeom>
            <a:rect b="b" l="l" r="r" t="t"/>
            <a:pathLst>
              <a:path extrusionOk="0" h="1044943" w="621415">
                <a:moveTo>
                  <a:pt x="0" y="0"/>
                </a:moveTo>
                <a:lnTo>
                  <a:pt x="621415" y="0"/>
                </a:lnTo>
                <a:lnTo>
                  <a:pt x="621415" y="1044943"/>
                </a:lnTo>
                <a:lnTo>
                  <a:pt x="0" y="1044943"/>
                </a:lnTo>
                <a:close/>
              </a:path>
            </a:pathLst>
          </a:custGeom>
          <a:blipFill rotWithShape="1">
            <a:blip r:embed="rId8">
              <a:alphaModFix/>
            </a:blip>
            <a:stretch>
              <a:fillRect b="0" l="-8748" r="-8748" t="0"/>
            </a:stretch>
          </a:blipFill>
          <a:ln>
            <a:noFill/>
          </a:ln>
        </p:spPr>
      </p:sp>
      <p:cxnSp>
        <p:nvCxnSpPr>
          <p:cNvPr id="187" name="Google Shape;187;p6"/>
          <p:cNvCxnSpPr/>
          <p:nvPr/>
        </p:nvCxnSpPr>
        <p:spPr>
          <a:xfrm>
            <a:off x="836535" y="2164074"/>
            <a:ext cx="6532035" cy="0"/>
          </a:xfrm>
          <a:prstGeom prst="straightConnector1">
            <a:avLst/>
          </a:prstGeom>
          <a:noFill/>
          <a:ln cap="flat" cmpd="sng" w="114300">
            <a:solidFill>
              <a:srgbClr val="22743D"/>
            </a:solidFill>
            <a:prstDash val="solid"/>
            <a:round/>
            <a:headEnd len="sm" w="sm" type="none"/>
            <a:tailEnd len="sm" w="sm" type="none"/>
          </a:ln>
        </p:spPr>
      </p:cxnSp>
      <p:sp>
        <p:nvSpPr>
          <p:cNvPr id="188" name="Google Shape;188;p6"/>
          <p:cNvSpPr/>
          <p:nvPr/>
        </p:nvSpPr>
        <p:spPr>
          <a:xfrm>
            <a:off x="-229456" y="317909"/>
            <a:ext cx="2516311" cy="449791"/>
          </a:xfrm>
          <a:custGeom>
            <a:rect b="b" l="l" r="r" t="t"/>
            <a:pathLst>
              <a:path extrusionOk="0" h="449791" w="2516311">
                <a:moveTo>
                  <a:pt x="0" y="0"/>
                </a:moveTo>
                <a:lnTo>
                  <a:pt x="2516312" y="0"/>
                </a:lnTo>
                <a:lnTo>
                  <a:pt x="2516312" y="449791"/>
                </a:lnTo>
                <a:lnTo>
                  <a:pt x="0" y="449791"/>
                </a:lnTo>
                <a:lnTo>
                  <a:pt x="0" y="0"/>
                </a:lnTo>
                <a:close/>
              </a:path>
            </a:pathLst>
          </a:custGeom>
          <a:blipFill rotWithShape="1">
            <a:blip r:embed="rId9">
              <a:alphaModFix/>
            </a:blip>
            <a:stretch>
              <a:fillRect b="0" l="0" r="0" t="0"/>
            </a:stretch>
          </a:blipFill>
          <a:ln>
            <a:noFill/>
          </a:ln>
        </p:spPr>
      </p:sp>
      <p:sp>
        <p:nvSpPr>
          <p:cNvPr id="189" name="Google Shape;189;p6"/>
          <p:cNvSpPr txBox="1"/>
          <p:nvPr/>
        </p:nvSpPr>
        <p:spPr>
          <a:xfrm>
            <a:off x="651943" y="2478399"/>
            <a:ext cx="11775949" cy="7526810"/>
          </a:xfrm>
          <a:prstGeom prst="rect">
            <a:avLst/>
          </a:prstGeom>
          <a:noFill/>
          <a:ln>
            <a:noFill/>
          </a:ln>
        </p:spPr>
        <p:txBody>
          <a:bodyPr anchorCtr="0" anchor="t" bIns="0" lIns="0" spcFirstLastPara="1" rIns="0" wrap="square" tIns="0">
            <a:spAutoFit/>
          </a:bodyPr>
          <a:lstStyle/>
          <a:p>
            <a:pPr indent="0" lvl="0" marL="0" marR="0" rtl="0" algn="just">
              <a:lnSpc>
                <a:spcPct val="110021"/>
              </a:lnSpc>
              <a:spcBef>
                <a:spcPts val="0"/>
              </a:spcBef>
              <a:spcAft>
                <a:spcPts val="0"/>
              </a:spcAft>
              <a:buNone/>
            </a:pPr>
            <a:r>
              <a:rPr b="0" i="0" lang="en-US" sz="3243" u="none" cap="none" strike="noStrike">
                <a:solidFill>
                  <a:srgbClr val="000000"/>
                </a:solidFill>
                <a:latin typeface="Arial"/>
                <a:ea typeface="Arial"/>
                <a:cs typeface="Arial"/>
                <a:sym typeface="Arial"/>
              </a:rPr>
              <a:t>The good news is that we can all do something. No one can be perfect, but small steps from many people create a big change. Here are some easy ideas:</a:t>
            </a:r>
            <a:endParaRPr/>
          </a:p>
          <a:p>
            <a:pPr indent="0" lvl="0" marL="0" marR="0" rtl="0" algn="just">
              <a:lnSpc>
                <a:spcPct val="109987"/>
              </a:lnSpc>
              <a:spcBef>
                <a:spcPts val="0"/>
              </a:spcBef>
              <a:spcAft>
                <a:spcPts val="0"/>
              </a:spcAft>
              <a:buNone/>
            </a:pPr>
            <a:r>
              <a:t/>
            </a:r>
            <a:endParaRPr b="0" i="0" sz="3243" u="none" cap="none" strike="noStrike">
              <a:solidFill>
                <a:srgbClr val="000000"/>
              </a:solidFill>
              <a:latin typeface="Arial"/>
              <a:ea typeface="Arial"/>
              <a:cs typeface="Arial"/>
              <a:sym typeface="Arial"/>
            </a:endParaRPr>
          </a:p>
          <a:p>
            <a:pPr indent="-350205" lvl="1" marL="700411" marR="0" rtl="0" algn="just">
              <a:lnSpc>
                <a:spcPct val="129016"/>
              </a:lnSpc>
              <a:spcBef>
                <a:spcPts val="0"/>
              </a:spcBef>
              <a:spcAft>
                <a:spcPts val="0"/>
              </a:spcAft>
              <a:buClr>
                <a:srgbClr val="000000"/>
              </a:buClr>
              <a:buSzPts val="3243"/>
              <a:buFont typeface="Arial"/>
              <a:buChar char="•"/>
            </a:pPr>
            <a:r>
              <a:rPr b="1" i="0" lang="en-US" sz="3243" u="none" cap="none" strike="noStrike">
                <a:solidFill>
                  <a:srgbClr val="000000"/>
                </a:solidFill>
                <a:latin typeface="Ultra"/>
                <a:ea typeface="Ultra"/>
                <a:cs typeface="Ultra"/>
                <a:sym typeface="Ultra"/>
              </a:rPr>
              <a:t>Eat smart</a:t>
            </a:r>
            <a:r>
              <a:rPr b="0" i="0" lang="en-US" sz="3243" u="none" cap="none" strike="noStrike">
                <a:solidFill>
                  <a:srgbClr val="000000"/>
                </a:solidFill>
                <a:latin typeface="Arial"/>
                <a:ea typeface="Arial"/>
                <a:cs typeface="Arial"/>
                <a:sym typeface="Arial"/>
              </a:rPr>
              <a:t> – Try eating less meat and more plant-based food. Choose seasonal fruits and vegetables.</a:t>
            </a:r>
            <a:endParaRPr/>
          </a:p>
          <a:p>
            <a:pPr indent="-350205" lvl="1" marL="700411" marR="0" rtl="0" algn="just">
              <a:lnSpc>
                <a:spcPct val="129016"/>
              </a:lnSpc>
              <a:spcBef>
                <a:spcPts val="0"/>
              </a:spcBef>
              <a:spcAft>
                <a:spcPts val="0"/>
              </a:spcAft>
              <a:buClr>
                <a:srgbClr val="000000"/>
              </a:buClr>
              <a:buSzPts val="3243"/>
              <a:buFont typeface="Arial"/>
              <a:buChar char="•"/>
            </a:pPr>
            <a:r>
              <a:rPr b="1" i="0" lang="en-US" sz="3243" u="none" cap="none" strike="noStrike">
                <a:solidFill>
                  <a:srgbClr val="000000"/>
                </a:solidFill>
                <a:latin typeface="Ultra"/>
                <a:ea typeface="Ultra"/>
                <a:cs typeface="Ultra"/>
                <a:sym typeface="Ultra"/>
              </a:rPr>
              <a:t>Save energy </a:t>
            </a:r>
            <a:r>
              <a:rPr b="0" i="0" lang="en-US" sz="3243" u="none" cap="none" strike="noStrike">
                <a:solidFill>
                  <a:srgbClr val="000000"/>
                </a:solidFill>
                <a:latin typeface="Arial"/>
                <a:ea typeface="Arial"/>
                <a:cs typeface="Arial"/>
                <a:sym typeface="Arial"/>
              </a:rPr>
              <a:t>– Turn off lights, use LED bulbs, and unplug chargers. Don’t waste hot water.</a:t>
            </a:r>
            <a:endParaRPr/>
          </a:p>
          <a:p>
            <a:pPr indent="-350205" lvl="1" marL="700411" marR="0" rtl="0" algn="just">
              <a:lnSpc>
                <a:spcPct val="129016"/>
              </a:lnSpc>
              <a:spcBef>
                <a:spcPts val="0"/>
              </a:spcBef>
              <a:spcAft>
                <a:spcPts val="0"/>
              </a:spcAft>
              <a:buClr>
                <a:srgbClr val="000000"/>
              </a:buClr>
              <a:buSzPts val="3243"/>
              <a:buFont typeface="Arial"/>
              <a:buChar char="•"/>
            </a:pPr>
            <a:r>
              <a:rPr b="1" i="0" lang="en-US" sz="3243" u="none" cap="none" strike="noStrike">
                <a:solidFill>
                  <a:srgbClr val="000000"/>
                </a:solidFill>
                <a:latin typeface="Ultra"/>
                <a:ea typeface="Ultra"/>
                <a:cs typeface="Ultra"/>
                <a:sym typeface="Ultra"/>
              </a:rPr>
              <a:t>Travel wisely </a:t>
            </a:r>
            <a:r>
              <a:rPr b="0" i="0" lang="en-US" sz="3243" u="none" cap="none" strike="noStrike">
                <a:solidFill>
                  <a:srgbClr val="000000"/>
                </a:solidFill>
                <a:latin typeface="Arial"/>
                <a:ea typeface="Arial"/>
                <a:cs typeface="Arial"/>
                <a:sym typeface="Arial"/>
              </a:rPr>
              <a:t>– Walk, bike, or use public transport. Share rides with friends.</a:t>
            </a:r>
            <a:endParaRPr/>
          </a:p>
          <a:p>
            <a:pPr indent="-350205" lvl="1" marL="700411" marR="0" rtl="0" algn="just">
              <a:lnSpc>
                <a:spcPct val="129016"/>
              </a:lnSpc>
              <a:spcBef>
                <a:spcPts val="0"/>
              </a:spcBef>
              <a:spcAft>
                <a:spcPts val="0"/>
              </a:spcAft>
              <a:buClr>
                <a:srgbClr val="000000"/>
              </a:buClr>
              <a:buSzPts val="3243"/>
              <a:buFont typeface="Arial"/>
              <a:buChar char="•"/>
            </a:pPr>
            <a:r>
              <a:rPr b="1" i="0" lang="en-US" sz="3243" u="none" cap="none" strike="noStrike">
                <a:solidFill>
                  <a:srgbClr val="000000"/>
                </a:solidFill>
                <a:latin typeface="Ultra"/>
                <a:ea typeface="Ultra"/>
                <a:cs typeface="Ultra"/>
                <a:sym typeface="Ultra"/>
              </a:rPr>
              <a:t>Reuse and recycle </a:t>
            </a:r>
            <a:r>
              <a:rPr b="0" i="0" lang="en-US" sz="3243" u="none" cap="none" strike="noStrike">
                <a:solidFill>
                  <a:srgbClr val="000000"/>
                </a:solidFill>
                <a:latin typeface="Arial"/>
                <a:ea typeface="Arial"/>
                <a:cs typeface="Arial"/>
                <a:sym typeface="Arial"/>
              </a:rPr>
              <a:t>– Give your old clothes to others, repair your things, recycle paper, glass, and plastic.</a:t>
            </a:r>
            <a:endParaRPr/>
          </a:p>
          <a:p>
            <a:pPr indent="-350205" lvl="1" marL="700411" marR="0" rtl="0" algn="just">
              <a:lnSpc>
                <a:spcPct val="129016"/>
              </a:lnSpc>
              <a:spcBef>
                <a:spcPts val="0"/>
              </a:spcBef>
              <a:spcAft>
                <a:spcPts val="0"/>
              </a:spcAft>
              <a:buClr>
                <a:srgbClr val="000000"/>
              </a:buClr>
              <a:buSzPts val="3243"/>
              <a:buFont typeface="Arial"/>
              <a:buChar char="•"/>
            </a:pPr>
            <a:r>
              <a:rPr b="1" i="0" lang="en-US" sz="3243" u="none" cap="none" strike="noStrike">
                <a:solidFill>
                  <a:srgbClr val="000000"/>
                </a:solidFill>
                <a:latin typeface="Ultra"/>
                <a:ea typeface="Ultra"/>
                <a:cs typeface="Ultra"/>
                <a:sym typeface="Ultra"/>
              </a:rPr>
              <a:t>Plant trees and protect green spaces</a:t>
            </a:r>
            <a:r>
              <a:rPr b="0" i="0" lang="en-US" sz="3243" u="none" cap="none" strike="noStrike">
                <a:solidFill>
                  <a:srgbClr val="000000"/>
                </a:solidFill>
                <a:latin typeface="Arial"/>
                <a:ea typeface="Arial"/>
                <a:cs typeface="Arial"/>
                <a:sym typeface="Arial"/>
              </a:rPr>
              <a:t> – Trees absorb CO₂ and make the air cleaner.</a:t>
            </a:r>
            <a:endParaRPr/>
          </a:p>
          <a:p>
            <a:pPr indent="0" lvl="0" marL="0" marR="0" rtl="0" algn="just">
              <a:lnSpc>
                <a:spcPct val="128976"/>
              </a:lnSpc>
              <a:spcBef>
                <a:spcPts val="0"/>
              </a:spcBef>
              <a:spcAft>
                <a:spcPts val="0"/>
              </a:spcAft>
              <a:buNone/>
            </a:pPr>
            <a:r>
              <a:t/>
            </a:r>
            <a:endParaRPr b="0" i="0" sz="3243" u="none" cap="none" strike="noStrike">
              <a:solidFill>
                <a:srgbClr val="000000"/>
              </a:solidFill>
              <a:latin typeface="Arial"/>
              <a:ea typeface="Arial"/>
              <a:cs typeface="Arial"/>
              <a:sym typeface="Arial"/>
            </a:endParaRPr>
          </a:p>
        </p:txBody>
      </p:sp>
      <p:sp>
        <p:nvSpPr>
          <p:cNvPr id="190" name="Google Shape;190;p6"/>
          <p:cNvSpPr txBox="1"/>
          <p:nvPr/>
        </p:nvSpPr>
        <p:spPr>
          <a:xfrm>
            <a:off x="836535" y="873591"/>
            <a:ext cx="13448400" cy="1002709"/>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1" i="0" lang="en-US" sz="6536" u="none" cap="none" strike="noStrike">
                <a:solidFill>
                  <a:srgbClr val="144724"/>
                </a:solidFill>
                <a:latin typeface="Bricolage Grotesque"/>
                <a:ea typeface="Bricolage Grotesque"/>
                <a:cs typeface="Bricolage Grotesque"/>
                <a:sym typeface="Bricolage Grotesque"/>
              </a:rPr>
              <a:t>How Can We Reduce Our Footprint?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96" name="Google Shape;196;p7"/>
          <p:cNvSpPr/>
          <p:nvPr/>
        </p:nvSpPr>
        <p:spPr>
          <a:xfrm rot="5400000">
            <a:off x="-1799558" y="-3681520"/>
            <a:ext cx="6341418" cy="7363039"/>
          </a:xfrm>
          <a:custGeom>
            <a:rect b="b" l="l" r="r" t="t"/>
            <a:pathLst>
              <a:path extrusionOk="0" h="7363039" w="6341418">
                <a:moveTo>
                  <a:pt x="0" y="0"/>
                </a:moveTo>
                <a:lnTo>
                  <a:pt x="6341418" y="0"/>
                </a:lnTo>
                <a:lnTo>
                  <a:pt x="6341418" y="7363040"/>
                </a:lnTo>
                <a:lnTo>
                  <a:pt x="0" y="7363040"/>
                </a:lnTo>
                <a:lnTo>
                  <a:pt x="0" y="0"/>
                </a:lnTo>
                <a:close/>
              </a:path>
            </a:pathLst>
          </a:custGeom>
          <a:blipFill rotWithShape="1">
            <a:blip r:embed="rId4">
              <a:alphaModFix amt="9999"/>
            </a:blip>
            <a:stretch>
              <a:fillRect b="0" l="0" r="0" t="0"/>
            </a:stretch>
          </a:blipFill>
          <a:ln>
            <a:noFill/>
          </a:ln>
        </p:spPr>
      </p:sp>
      <p:cxnSp>
        <p:nvCxnSpPr>
          <p:cNvPr id="197" name="Google Shape;197;p7"/>
          <p:cNvCxnSpPr/>
          <p:nvPr/>
        </p:nvCxnSpPr>
        <p:spPr>
          <a:xfrm>
            <a:off x="3962897" y="3663012"/>
            <a:ext cx="6628826" cy="0"/>
          </a:xfrm>
          <a:prstGeom prst="straightConnector1">
            <a:avLst/>
          </a:prstGeom>
          <a:noFill/>
          <a:ln cap="flat" cmpd="sng" w="114300">
            <a:solidFill>
              <a:srgbClr val="22743D"/>
            </a:solidFill>
            <a:prstDash val="solid"/>
            <a:round/>
            <a:headEnd len="sm" w="sm" type="none"/>
            <a:tailEnd len="sm" w="sm" type="none"/>
          </a:ln>
        </p:spPr>
      </p:cxnSp>
      <p:grpSp>
        <p:nvGrpSpPr>
          <p:cNvPr id="198" name="Google Shape;198;p7"/>
          <p:cNvGrpSpPr/>
          <p:nvPr/>
        </p:nvGrpSpPr>
        <p:grpSpPr>
          <a:xfrm>
            <a:off x="1028700" y="4353554"/>
            <a:ext cx="16230600" cy="4382448"/>
            <a:chOff x="0" y="-192881"/>
            <a:chExt cx="21640800" cy="5843263"/>
          </a:xfrm>
        </p:grpSpPr>
        <p:grpSp>
          <p:nvGrpSpPr>
            <p:cNvPr id="199" name="Google Shape;199;p7"/>
            <p:cNvGrpSpPr/>
            <p:nvPr/>
          </p:nvGrpSpPr>
          <p:grpSpPr>
            <a:xfrm>
              <a:off x="0" y="-192881"/>
              <a:ext cx="21640800" cy="5843263"/>
              <a:chOff x="0" y="-38100"/>
              <a:chExt cx="4274726" cy="1154225"/>
            </a:xfrm>
          </p:grpSpPr>
          <p:sp>
            <p:nvSpPr>
              <p:cNvPr id="200" name="Google Shape;200;p7"/>
              <p:cNvSpPr/>
              <p:nvPr/>
            </p:nvSpPr>
            <p:spPr>
              <a:xfrm>
                <a:off x="0" y="0"/>
                <a:ext cx="4274726" cy="1116125"/>
              </a:xfrm>
              <a:custGeom>
                <a:rect b="b" l="l" r="r" t="t"/>
                <a:pathLst>
                  <a:path extrusionOk="0" h="1116125" w="4274726">
                    <a:moveTo>
                      <a:pt x="0" y="0"/>
                    </a:moveTo>
                    <a:lnTo>
                      <a:pt x="4274726" y="0"/>
                    </a:lnTo>
                    <a:lnTo>
                      <a:pt x="4274726" y="1116125"/>
                    </a:lnTo>
                    <a:lnTo>
                      <a:pt x="0" y="1116125"/>
                    </a:lnTo>
                    <a:close/>
                  </a:path>
                </a:pathLst>
              </a:custGeom>
              <a:solidFill>
                <a:srgbClr val="000000">
                  <a:alpha val="0"/>
                </a:srgbClr>
              </a:solidFill>
              <a:ln cap="sq" cmpd="sng" w="38100">
                <a:solidFill>
                  <a:srgbClr val="22743D"/>
                </a:solidFill>
                <a:prstDash val="solid"/>
                <a:miter lim="8000"/>
                <a:headEnd len="sm" w="sm" type="none"/>
                <a:tailEnd len="sm" w="sm" type="none"/>
              </a:ln>
            </p:spPr>
          </p:sp>
          <p:sp>
            <p:nvSpPr>
              <p:cNvPr id="201" name="Google Shape;201;p7"/>
              <p:cNvSpPr txBox="1"/>
              <p:nvPr/>
            </p:nvSpPr>
            <p:spPr>
              <a:xfrm>
                <a:off x="0" y="-38100"/>
                <a:ext cx="4274726" cy="11542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7"/>
            <p:cNvGrpSpPr/>
            <p:nvPr/>
          </p:nvGrpSpPr>
          <p:grpSpPr>
            <a:xfrm>
              <a:off x="456601" y="328639"/>
              <a:ext cx="20745962" cy="4783795"/>
              <a:chOff x="0" y="-38100"/>
              <a:chExt cx="4097968" cy="944947"/>
            </a:xfrm>
          </p:grpSpPr>
          <p:sp>
            <p:nvSpPr>
              <p:cNvPr id="203" name="Google Shape;203;p7"/>
              <p:cNvSpPr/>
              <p:nvPr/>
            </p:nvSpPr>
            <p:spPr>
              <a:xfrm>
                <a:off x="0" y="0"/>
                <a:ext cx="4097968" cy="906847"/>
              </a:xfrm>
              <a:custGeom>
                <a:rect b="b" l="l" r="r" t="t"/>
                <a:pathLst>
                  <a:path extrusionOk="0" h="906847" w="4097968">
                    <a:moveTo>
                      <a:pt x="0" y="0"/>
                    </a:moveTo>
                    <a:lnTo>
                      <a:pt x="4097968" y="0"/>
                    </a:lnTo>
                    <a:lnTo>
                      <a:pt x="4097968" y="906847"/>
                    </a:lnTo>
                    <a:lnTo>
                      <a:pt x="0" y="906847"/>
                    </a:lnTo>
                    <a:close/>
                  </a:path>
                </a:pathLst>
              </a:custGeom>
              <a:gradFill>
                <a:gsLst>
                  <a:gs pos="0">
                    <a:srgbClr val="22743D"/>
                  </a:gs>
                  <a:gs pos="100000">
                    <a:srgbClr val="0E321A"/>
                  </a:gs>
                </a:gsLst>
                <a:path path="circle">
                  <a:fillToRect b="100%" l="0%" r="100%" t="0%"/>
                </a:path>
                <a:tileRect b="0%" l="-100%" r="0%" t="-100%"/>
              </a:gradFill>
              <a:ln>
                <a:noFill/>
              </a:ln>
            </p:spPr>
          </p:sp>
          <p:sp>
            <p:nvSpPr>
              <p:cNvPr id="204" name="Google Shape;204;p7"/>
              <p:cNvSpPr txBox="1"/>
              <p:nvPr/>
            </p:nvSpPr>
            <p:spPr>
              <a:xfrm>
                <a:off x="0" y="-38100"/>
                <a:ext cx="4097968" cy="94494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7"/>
            <p:cNvSpPr txBox="1"/>
            <p:nvPr/>
          </p:nvSpPr>
          <p:spPr>
            <a:xfrm>
              <a:off x="820042" y="638252"/>
              <a:ext cx="19745817" cy="3955201"/>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2462" u="none" cap="none" strike="noStrike">
                  <a:solidFill>
                    <a:srgbClr val="FFFFFF"/>
                  </a:solidFill>
                  <a:latin typeface="Arial"/>
                  <a:ea typeface="Arial"/>
                  <a:cs typeface="Arial"/>
                  <a:sym typeface="Arial"/>
                </a:rPr>
                <a:t>You may think: “I am only a student, how can I change the world?” But young people are very important. You are creative, energetic, and open to new ideas. You can inspire your families, schools, and communities. If teenagers start caring about their ecological footprint today, the future will be much brighter.</a:t>
              </a:r>
              <a:endParaRPr/>
            </a:p>
            <a:p>
              <a:pPr indent="0" lvl="0" marL="0" marR="0" rtl="0" algn="l">
                <a:lnSpc>
                  <a:spcPct val="140008"/>
                </a:lnSpc>
                <a:spcBef>
                  <a:spcPts val="0"/>
                </a:spcBef>
                <a:spcAft>
                  <a:spcPts val="0"/>
                </a:spcAft>
                <a:buNone/>
              </a:pPr>
              <a:r>
                <a:t/>
              </a:r>
              <a:endParaRPr b="0" i="0" sz="2462" u="none" cap="none" strike="noStrike">
                <a:solidFill>
                  <a:srgbClr val="FFFFFF"/>
                </a:solidFill>
                <a:latin typeface="Arial"/>
                <a:ea typeface="Arial"/>
                <a:cs typeface="Arial"/>
                <a:sym typeface="Arial"/>
              </a:endParaRPr>
            </a:p>
            <a:p>
              <a:pPr indent="0" lvl="0" marL="0" marR="0" rtl="0" algn="l">
                <a:lnSpc>
                  <a:spcPct val="140008"/>
                </a:lnSpc>
                <a:spcBef>
                  <a:spcPts val="0"/>
                </a:spcBef>
                <a:spcAft>
                  <a:spcPts val="0"/>
                </a:spcAft>
                <a:buNone/>
              </a:pPr>
              <a:r>
                <a:rPr b="0" i="0" lang="en-US" sz="2462" u="none" cap="none" strike="noStrike">
                  <a:solidFill>
                    <a:srgbClr val="FFFFFF"/>
                  </a:solidFill>
                  <a:latin typeface="Arial"/>
                  <a:ea typeface="Arial"/>
                  <a:cs typeface="Arial"/>
                  <a:sym typeface="Arial"/>
                </a:rPr>
                <a:t>Working together is the key. One person can make a small difference, but when millions of young people take action, the world really changes.</a:t>
              </a:r>
              <a:endParaRPr/>
            </a:p>
          </p:txBody>
        </p:sp>
      </p:grpSp>
      <p:sp>
        <p:nvSpPr>
          <p:cNvPr id="206" name="Google Shape;206;p7"/>
          <p:cNvSpPr/>
          <p:nvPr/>
        </p:nvSpPr>
        <p:spPr>
          <a:xfrm>
            <a:off x="1974531" y="2389630"/>
            <a:ext cx="1602961" cy="1562158"/>
          </a:xfrm>
          <a:custGeom>
            <a:rect b="b" l="l" r="r" t="t"/>
            <a:pathLst>
              <a:path extrusionOk="0" h="1562158" w="1602961">
                <a:moveTo>
                  <a:pt x="0" y="0"/>
                </a:moveTo>
                <a:lnTo>
                  <a:pt x="1602961" y="0"/>
                </a:lnTo>
                <a:lnTo>
                  <a:pt x="1602961" y="1562158"/>
                </a:lnTo>
                <a:lnTo>
                  <a:pt x="0" y="1562158"/>
                </a:lnTo>
                <a:lnTo>
                  <a:pt x="0" y="0"/>
                </a:lnTo>
                <a:close/>
              </a:path>
            </a:pathLst>
          </a:custGeom>
          <a:blipFill rotWithShape="1">
            <a:blip r:embed="rId5">
              <a:alphaModFix/>
            </a:blip>
            <a:stretch>
              <a:fillRect b="0" l="0" r="0" t="0"/>
            </a:stretch>
          </a:blipFill>
          <a:ln>
            <a:noFill/>
          </a:ln>
        </p:spPr>
      </p:sp>
      <p:sp>
        <p:nvSpPr>
          <p:cNvPr id="207" name="Google Shape;207;p7"/>
          <p:cNvSpPr/>
          <p:nvPr/>
        </p:nvSpPr>
        <p:spPr>
          <a:xfrm>
            <a:off x="12411103" y="970390"/>
            <a:ext cx="3145129" cy="2838479"/>
          </a:xfrm>
          <a:custGeom>
            <a:rect b="b" l="l" r="r" t="t"/>
            <a:pathLst>
              <a:path extrusionOk="0" h="2838479" w="3145129">
                <a:moveTo>
                  <a:pt x="0" y="0"/>
                </a:moveTo>
                <a:lnTo>
                  <a:pt x="3145130" y="0"/>
                </a:lnTo>
                <a:lnTo>
                  <a:pt x="3145130" y="2838479"/>
                </a:lnTo>
                <a:lnTo>
                  <a:pt x="0" y="2838479"/>
                </a:lnTo>
                <a:lnTo>
                  <a:pt x="0" y="0"/>
                </a:lnTo>
                <a:close/>
              </a:path>
            </a:pathLst>
          </a:custGeom>
          <a:blipFill rotWithShape="1">
            <a:blip r:embed="rId6">
              <a:alphaModFix/>
            </a:blip>
            <a:stretch>
              <a:fillRect b="0" l="0" r="0" t="0"/>
            </a:stretch>
          </a:blipFill>
          <a:ln>
            <a:noFill/>
          </a:ln>
        </p:spPr>
      </p:sp>
      <p:sp>
        <p:nvSpPr>
          <p:cNvPr id="208" name="Google Shape;208;p7"/>
          <p:cNvSpPr txBox="1"/>
          <p:nvPr/>
        </p:nvSpPr>
        <p:spPr>
          <a:xfrm>
            <a:off x="3384790" y="2551132"/>
            <a:ext cx="8372621" cy="833373"/>
          </a:xfrm>
          <a:prstGeom prst="rect">
            <a:avLst/>
          </a:prstGeom>
          <a:noFill/>
          <a:ln>
            <a:noFill/>
          </a:ln>
        </p:spPr>
        <p:txBody>
          <a:bodyPr anchorCtr="0" anchor="t" bIns="0" lIns="0" spcFirstLastPara="1" rIns="0" wrap="square" tIns="0">
            <a:spAutoFit/>
          </a:bodyPr>
          <a:lstStyle/>
          <a:p>
            <a:pPr indent="0" lvl="0" marL="0" marR="0" rtl="0" algn="l">
              <a:lnSpc>
                <a:spcPct val="119992"/>
              </a:lnSpc>
              <a:spcBef>
                <a:spcPts val="0"/>
              </a:spcBef>
              <a:spcAft>
                <a:spcPts val="0"/>
              </a:spcAft>
              <a:buNone/>
            </a:pPr>
            <a:r>
              <a:rPr b="1" i="0" lang="en-US" sz="5422" u="none" cap="none" strike="noStrike">
                <a:solidFill>
                  <a:srgbClr val="144724"/>
                </a:solidFill>
                <a:latin typeface="Bricolage Grotesque"/>
                <a:ea typeface="Bricolage Grotesque"/>
                <a:cs typeface="Bricolage Grotesque"/>
                <a:sym typeface="Bricolage Grotesque"/>
              </a:rPr>
              <a:t>Why Young People Matter?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14" name="Google Shape;214;p8"/>
          <p:cNvSpPr/>
          <p:nvPr/>
        </p:nvSpPr>
        <p:spPr>
          <a:xfrm rot="5400000">
            <a:off x="6622323" y="7997746"/>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4">
              <a:alphaModFix amt="9999"/>
            </a:blip>
            <a:stretch>
              <a:fillRect b="0" l="0" r="0" t="0"/>
            </a:stretch>
          </a:blipFill>
          <a:ln>
            <a:noFill/>
          </a:ln>
        </p:spPr>
      </p:sp>
      <p:sp>
        <p:nvSpPr>
          <p:cNvPr id="215" name="Google Shape;215;p8"/>
          <p:cNvSpPr/>
          <p:nvPr/>
        </p:nvSpPr>
        <p:spPr>
          <a:xfrm flipH="1">
            <a:off x="13982252" y="5604664"/>
            <a:ext cx="8038344" cy="4682336"/>
          </a:xfrm>
          <a:custGeom>
            <a:rect b="b" l="l" r="r" t="t"/>
            <a:pathLst>
              <a:path extrusionOk="0" h="4682336" w="8038344">
                <a:moveTo>
                  <a:pt x="8038344" y="0"/>
                </a:moveTo>
                <a:lnTo>
                  <a:pt x="0" y="0"/>
                </a:lnTo>
                <a:lnTo>
                  <a:pt x="0" y="4682336"/>
                </a:lnTo>
                <a:lnTo>
                  <a:pt x="8038344" y="4682336"/>
                </a:lnTo>
                <a:lnTo>
                  <a:pt x="8038344" y="0"/>
                </a:lnTo>
                <a:close/>
              </a:path>
            </a:pathLst>
          </a:custGeom>
          <a:blipFill rotWithShape="1">
            <a:blip r:embed="rId5">
              <a:alphaModFix/>
            </a:blip>
            <a:stretch>
              <a:fillRect b="0" l="0" r="0" t="0"/>
            </a:stretch>
          </a:blipFill>
          <a:ln>
            <a:noFill/>
          </a:ln>
        </p:spPr>
      </p:sp>
      <p:sp>
        <p:nvSpPr>
          <p:cNvPr id="216" name="Google Shape;216;p8"/>
          <p:cNvSpPr/>
          <p:nvPr/>
        </p:nvSpPr>
        <p:spPr>
          <a:xfrm rot="10800000">
            <a:off x="11312419" y="-1989939"/>
            <a:ext cx="7880947" cy="3979878"/>
          </a:xfrm>
          <a:custGeom>
            <a:rect b="b" l="l" r="r" t="t"/>
            <a:pathLst>
              <a:path extrusionOk="0" h="3979878" w="7880947">
                <a:moveTo>
                  <a:pt x="7880946" y="3979878"/>
                </a:moveTo>
                <a:lnTo>
                  <a:pt x="0" y="3979878"/>
                </a:lnTo>
                <a:lnTo>
                  <a:pt x="0" y="0"/>
                </a:lnTo>
                <a:lnTo>
                  <a:pt x="7880946" y="0"/>
                </a:lnTo>
                <a:lnTo>
                  <a:pt x="7880946" y="3979878"/>
                </a:lnTo>
                <a:close/>
              </a:path>
            </a:pathLst>
          </a:custGeom>
          <a:blipFill rotWithShape="1">
            <a:blip r:embed="rId6">
              <a:alphaModFix/>
            </a:blip>
            <a:stretch>
              <a:fillRect b="0" l="0" r="0" t="0"/>
            </a:stretch>
          </a:blipFill>
          <a:ln>
            <a:noFill/>
          </a:ln>
        </p:spPr>
      </p:sp>
      <p:sp>
        <p:nvSpPr>
          <p:cNvPr id="217" name="Google Shape;217;p8"/>
          <p:cNvSpPr txBox="1"/>
          <p:nvPr/>
        </p:nvSpPr>
        <p:spPr>
          <a:xfrm>
            <a:off x="5052563" y="837866"/>
            <a:ext cx="5496808" cy="1002709"/>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1" i="0" lang="en-US" sz="6536" u="none" cap="none" strike="noStrike">
                <a:solidFill>
                  <a:srgbClr val="144724"/>
                </a:solidFill>
                <a:latin typeface="Bricolage Grotesque"/>
                <a:ea typeface="Bricolage Grotesque"/>
                <a:cs typeface="Bricolage Grotesque"/>
                <a:sym typeface="Bricolage Grotesque"/>
              </a:rPr>
              <a:t>Fun Facts 🌟</a:t>
            </a:r>
            <a:endParaRPr/>
          </a:p>
        </p:txBody>
      </p:sp>
      <p:grpSp>
        <p:nvGrpSpPr>
          <p:cNvPr id="218" name="Google Shape;218;p8"/>
          <p:cNvGrpSpPr/>
          <p:nvPr/>
        </p:nvGrpSpPr>
        <p:grpSpPr>
          <a:xfrm>
            <a:off x="1217361" y="2598975"/>
            <a:ext cx="14035531" cy="5909582"/>
            <a:chOff x="0" y="28575"/>
            <a:chExt cx="18714041" cy="7879442"/>
          </a:xfrm>
        </p:grpSpPr>
        <p:sp>
          <p:nvSpPr>
            <p:cNvPr id="219" name="Google Shape;219;p8"/>
            <p:cNvSpPr/>
            <p:nvPr/>
          </p:nvSpPr>
          <p:spPr>
            <a:xfrm>
              <a:off x="0" y="282018"/>
              <a:ext cx="308553" cy="278469"/>
            </a:xfrm>
            <a:custGeom>
              <a:rect b="b" l="l" r="r" t="t"/>
              <a:pathLst>
                <a:path extrusionOk="0" h="278469" w="308553">
                  <a:moveTo>
                    <a:pt x="0" y="0"/>
                  </a:moveTo>
                  <a:lnTo>
                    <a:pt x="308553" y="0"/>
                  </a:lnTo>
                  <a:lnTo>
                    <a:pt x="308553" y="278470"/>
                  </a:lnTo>
                  <a:lnTo>
                    <a:pt x="0" y="278470"/>
                  </a:lnTo>
                  <a:lnTo>
                    <a:pt x="0" y="0"/>
                  </a:lnTo>
                  <a:close/>
                </a:path>
              </a:pathLst>
            </a:custGeom>
            <a:blipFill rotWithShape="1">
              <a:blip r:embed="rId7">
                <a:alphaModFix/>
              </a:blip>
              <a:stretch>
                <a:fillRect b="0" l="0" r="0" t="0"/>
              </a:stretch>
            </a:blipFill>
            <a:ln>
              <a:noFill/>
            </a:ln>
          </p:spPr>
        </p:sp>
        <p:sp>
          <p:nvSpPr>
            <p:cNvPr id="220" name="Google Shape;220;p8"/>
            <p:cNvSpPr/>
            <p:nvPr/>
          </p:nvSpPr>
          <p:spPr>
            <a:xfrm>
              <a:off x="154277" y="7069060"/>
              <a:ext cx="308553" cy="278469"/>
            </a:xfrm>
            <a:custGeom>
              <a:rect b="b" l="l" r="r" t="t"/>
              <a:pathLst>
                <a:path extrusionOk="0" h="278469" w="308553">
                  <a:moveTo>
                    <a:pt x="0" y="0"/>
                  </a:moveTo>
                  <a:lnTo>
                    <a:pt x="308553" y="0"/>
                  </a:lnTo>
                  <a:lnTo>
                    <a:pt x="308553" y="278469"/>
                  </a:lnTo>
                  <a:lnTo>
                    <a:pt x="0" y="278469"/>
                  </a:lnTo>
                  <a:lnTo>
                    <a:pt x="0" y="0"/>
                  </a:lnTo>
                  <a:close/>
                </a:path>
              </a:pathLst>
            </a:custGeom>
            <a:blipFill rotWithShape="1">
              <a:blip r:embed="rId7">
                <a:alphaModFix/>
              </a:blip>
              <a:stretch>
                <a:fillRect b="0" l="0" r="0" t="0"/>
              </a:stretch>
            </a:blipFill>
            <a:ln>
              <a:noFill/>
            </a:ln>
          </p:spPr>
        </p:sp>
        <p:sp>
          <p:nvSpPr>
            <p:cNvPr id="221" name="Google Shape;221;p8"/>
            <p:cNvSpPr/>
            <p:nvPr/>
          </p:nvSpPr>
          <p:spPr>
            <a:xfrm>
              <a:off x="0" y="3473359"/>
              <a:ext cx="308553" cy="278469"/>
            </a:xfrm>
            <a:custGeom>
              <a:rect b="b" l="l" r="r" t="t"/>
              <a:pathLst>
                <a:path extrusionOk="0" h="278469" w="308553">
                  <a:moveTo>
                    <a:pt x="0" y="0"/>
                  </a:moveTo>
                  <a:lnTo>
                    <a:pt x="308553" y="0"/>
                  </a:lnTo>
                  <a:lnTo>
                    <a:pt x="308553" y="278469"/>
                  </a:lnTo>
                  <a:lnTo>
                    <a:pt x="0" y="278469"/>
                  </a:lnTo>
                  <a:lnTo>
                    <a:pt x="0" y="0"/>
                  </a:lnTo>
                  <a:close/>
                </a:path>
              </a:pathLst>
            </a:custGeom>
            <a:blipFill rotWithShape="1">
              <a:blip r:embed="rId7">
                <a:alphaModFix/>
              </a:blip>
              <a:stretch>
                <a:fillRect b="0" l="0" r="0" t="0"/>
              </a:stretch>
            </a:blipFill>
            <a:ln>
              <a:noFill/>
            </a:ln>
          </p:spPr>
        </p:sp>
        <p:sp>
          <p:nvSpPr>
            <p:cNvPr id="222" name="Google Shape;222;p8"/>
            <p:cNvSpPr/>
            <p:nvPr/>
          </p:nvSpPr>
          <p:spPr>
            <a:xfrm>
              <a:off x="5328" y="1911992"/>
              <a:ext cx="308553" cy="278469"/>
            </a:xfrm>
            <a:custGeom>
              <a:rect b="b" l="l" r="r" t="t"/>
              <a:pathLst>
                <a:path extrusionOk="0" h="278469" w="308553">
                  <a:moveTo>
                    <a:pt x="0" y="0"/>
                  </a:moveTo>
                  <a:lnTo>
                    <a:pt x="308554" y="0"/>
                  </a:lnTo>
                  <a:lnTo>
                    <a:pt x="308554" y="278469"/>
                  </a:lnTo>
                  <a:lnTo>
                    <a:pt x="0" y="278469"/>
                  </a:lnTo>
                  <a:lnTo>
                    <a:pt x="0" y="0"/>
                  </a:lnTo>
                  <a:close/>
                </a:path>
              </a:pathLst>
            </a:custGeom>
            <a:blipFill rotWithShape="1">
              <a:blip r:embed="rId7">
                <a:alphaModFix/>
              </a:blip>
              <a:stretch>
                <a:fillRect b="0" l="0" r="0" t="0"/>
              </a:stretch>
            </a:blipFill>
            <a:ln>
              <a:noFill/>
            </a:ln>
          </p:spPr>
        </p:sp>
        <p:sp>
          <p:nvSpPr>
            <p:cNvPr id="223" name="Google Shape;223;p8"/>
            <p:cNvSpPr/>
            <p:nvPr/>
          </p:nvSpPr>
          <p:spPr>
            <a:xfrm>
              <a:off x="0" y="5034726"/>
              <a:ext cx="308553" cy="278469"/>
            </a:xfrm>
            <a:custGeom>
              <a:rect b="b" l="l" r="r" t="t"/>
              <a:pathLst>
                <a:path extrusionOk="0" h="278469" w="308553">
                  <a:moveTo>
                    <a:pt x="0" y="0"/>
                  </a:moveTo>
                  <a:lnTo>
                    <a:pt x="308553" y="0"/>
                  </a:lnTo>
                  <a:lnTo>
                    <a:pt x="308553" y="278469"/>
                  </a:lnTo>
                  <a:lnTo>
                    <a:pt x="0" y="278469"/>
                  </a:lnTo>
                  <a:lnTo>
                    <a:pt x="0" y="0"/>
                  </a:lnTo>
                  <a:close/>
                </a:path>
              </a:pathLst>
            </a:custGeom>
            <a:blipFill rotWithShape="1">
              <a:blip r:embed="rId7">
                <a:alphaModFix/>
              </a:blip>
              <a:stretch>
                <a:fillRect b="0" l="0" r="0" t="0"/>
              </a:stretch>
            </a:blipFill>
            <a:ln>
              <a:noFill/>
            </a:ln>
          </p:spPr>
        </p:sp>
        <p:sp>
          <p:nvSpPr>
            <p:cNvPr id="224" name="Google Shape;224;p8"/>
            <p:cNvSpPr txBox="1"/>
            <p:nvPr/>
          </p:nvSpPr>
          <p:spPr>
            <a:xfrm>
              <a:off x="617509" y="1624245"/>
              <a:ext cx="18096532" cy="1092401"/>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Producing a pair of jeans uses about 7,500 liters of water – the same as 10 years of drinking water for one person.</a:t>
              </a:r>
              <a:endParaRPr/>
            </a:p>
          </p:txBody>
        </p:sp>
        <p:sp>
          <p:nvSpPr>
            <p:cNvPr id="225" name="Google Shape;225;p8"/>
            <p:cNvSpPr txBox="1"/>
            <p:nvPr/>
          </p:nvSpPr>
          <p:spPr>
            <a:xfrm>
              <a:off x="617509" y="28575"/>
              <a:ext cx="18096532" cy="1092401"/>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If everyone lived like the average person in Europe, we would need almost three planets to support us.</a:t>
              </a:r>
              <a:endParaRPr/>
            </a:p>
          </p:txBody>
        </p:sp>
        <p:sp>
          <p:nvSpPr>
            <p:cNvPr id="226" name="Google Shape;226;p8"/>
            <p:cNvSpPr txBox="1"/>
            <p:nvPr/>
          </p:nvSpPr>
          <p:spPr>
            <a:xfrm>
              <a:off x="617509" y="3219915"/>
              <a:ext cx="18096532" cy="1092401"/>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An average teenager uses around 3,000 plastic bottles before turning 18. Imagine if all of them were reusable!</a:t>
              </a:r>
              <a:endParaRPr/>
            </a:p>
          </p:txBody>
        </p:sp>
        <p:sp>
          <p:nvSpPr>
            <p:cNvPr id="227" name="Google Shape;227;p8"/>
            <p:cNvSpPr txBox="1"/>
            <p:nvPr/>
          </p:nvSpPr>
          <p:spPr>
            <a:xfrm>
              <a:off x="617509" y="4781282"/>
              <a:ext cx="18096532" cy="1092401"/>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A single tree can absorb about 22 kilograms of CO₂ each year. Planting one tree is like taking a small car off the road for two weeks.</a:t>
              </a:r>
              <a:endParaRPr/>
            </a:p>
          </p:txBody>
        </p:sp>
        <p:sp>
          <p:nvSpPr>
            <p:cNvPr id="228" name="Google Shape;228;p8"/>
            <p:cNvSpPr txBox="1"/>
            <p:nvPr/>
          </p:nvSpPr>
          <p:spPr>
            <a:xfrm>
              <a:off x="617509" y="6815616"/>
              <a:ext cx="18096532" cy="1092401"/>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Around 1.3 billion tons of food is wasted every year worldwide. That is about one-third of all food produced.</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34" name="Google Shape;234;p9"/>
          <p:cNvSpPr/>
          <p:nvPr/>
        </p:nvSpPr>
        <p:spPr>
          <a:xfrm>
            <a:off x="11020884" y="5184299"/>
            <a:ext cx="4907334" cy="3815452"/>
          </a:xfrm>
          <a:custGeom>
            <a:rect b="b" l="l" r="r" t="t"/>
            <a:pathLst>
              <a:path extrusionOk="0" h="3815452" w="4907334">
                <a:moveTo>
                  <a:pt x="0" y="0"/>
                </a:moveTo>
                <a:lnTo>
                  <a:pt x="4907334" y="0"/>
                </a:lnTo>
                <a:lnTo>
                  <a:pt x="4907334" y="3815452"/>
                </a:lnTo>
                <a:lnTo>
                  <a:pt x="0" y="3815452"/>
                </a:lnTo>
                <a:lnTo>
                  <a:pt x="0" y="0"/>
                </a:lnTo>
                <a:close/>
              </a:path>
            </a:pathLst>
          </a:custGeom>
          <a:blipFill rotWithShape="1">
            <a:blip r:embed="rId4">
              <a:alphaModFix/>
            </a:blip>
            <a:stretch>
              <a:fillRect b="0" l="0" r="0" t="0"/>
            </a:stretch>
          </a:blipFill>
          <a:ln>
            <a:noFill/>
          </a:ln>
        </p:spPr>
      </p:sp>
      <p:sp>
        <p:nvSpPr>
          <p:cNvPr id="235" name="Google Shape;235;p9"/>
          <p:cNvSpPr/>
          <p:nvPr/>
        </p:nvSpPr>
        <p:spPr>
          <a:xfrm rot="5400000">
            <a:off x="6622323" y="7997746"/>
            <a:ext cx="6341418" cy="7363039"/>
          </a:xfrm>
          <a:custGeom>
            <a:rect b="b" l="l" r="r" t="t"/>
            <a:pathLst>
              <a:path extrusionOk="0" h="7363039" w="6341418">
                <a:moveTo>
                  <a:pt x="0" y="0"/>
                </a:moveTo>
                <a:lnTo>
                  <a:pt x="6341417" y="0"/>
                </a:lnTo>
                <a:lnTo>
                  <a:pt x="6341417" y="7363039"/>
                </a:lnTo>
                <a:lnTo>
                  <a:pt x="0" y="7363039"/>
                </a:lnTo>
                <a:lnTo>
                  <a:pt x="0" y="0"/>
                </a:lnTo>
                <a:close/>
              </a:path>
            </a:pathLst>
          </a:custGeom>
          <a:blipFill rotWithShape="1">
            <a:blip r:embed="rId5">
              <a:alphaModFix amt="9999"/>
            </a:blip>
            <a:stretch>
              <a:fillRect b="0" l="0" r="0" t="0"/>
            </a:stretch>
          </a:blipFill>
          <a:ln>
            <a:noFill/>
          </a:ln>
        </p:spPr>
      </p:sp>
      <p:sp>
        <p:nvSpPr>
          <p:cNvPr id="236" name="Google Shape;236;p9"/>
          <p:cNvSpPr/>
          <p:nvPr/>
        </p:nvSpPr>
        <p:spPr>
          <a:xfrm>
            <a:off x="1172540" y="2581941"/>
            <a:ext cx="231415" cy="208852"/>
          </a:xfrm>
          <a:custGeom>
            <a:rect b="b" l="l" r="r" t="t"/>
            <a:pathLst>
              <a:path extrusionOk="0" h="208852" w="231415">
                <a:moveTo>
                  <a:pt x="0" y="0"/>
                </a:moveTo>
                <a:lnTo>
                  <a:pt x="231415" y="0"/>
                </a:lnTo>
                <a:lnTo>
                  <a:pt x="231415" y="208852"/>
                </a:lnTo>
                <a:lnTo>
                  <a:pt x="0" y="208852"/>
                </a:lnTo>
                <a:lnTo>
                  <a:pt x="0" y="0"/>
                </a:lnTo>
                <a:close/>
              </a:path>
            </a:pathLst>
          </a:custGeom>
          <a:blipFill rotWithShape="1">
            <a:blip r:embed="rId6">
              <a:alphaModFix/>
            </a:blip>
            <a:stretch>
              <a:fillRect b="0" l="0" r="0" t="0"/>
            </a:stretch>
          </a:blipFill>
          <a:ln>
            <a:noFill/>
          </a:ln>
        </p:spPr>
      </p:sp>
      <p:sp>
        <p:nvSpPr>
          <p:cNvPr id="237" name="Google Shape;237;p9"/>
          <p:cNvSpPr/>
          <p:nvPr/>
        </p:nvSpPr>
        <p:spPr>
          <a:xfrm>
            <a:off x="1172540" y="4975446"/>
            <a:ext cx="231415" cy="208852"/>
          </a:xfrm>
          <a:custGeom>
            <a:rect b="b" l="l" r="r" t="t"/>
            <a:pathLst>
              <a:path extrusionOk="0" h="208852" w="231415">
                <a:moveTo>
                  <a:pt x="0" y="0"/>
                </a:moveTo>
                <a:lnTo>
                  <a:pt x="231415" y="0"/>
                </a:lnTo>
                <a:lnTo>
                  <a:pt x="231415" y="208853"/>
                </a:lnTo>
                <a:lnTo>
                  <a:pt x="0" y="208853"/>
                </a:lnTo>
                <a:lnTo>
                  <a:pt x="0" y="0"/>
                </a:lnTo>
                <a:close/>
              </a:path>
            </a:pathLst>
          </a:custGeom>
          <a:blipFill rotWithShape="1">
            <a:blip r:embed="rId6">
              <a:alphaModFix/>
            </a:blip>
            <a:stretch>
              <a:fillRect b="0" l="0" r="0" t="0"/>
            </a:stretch>
          </a:blipFill>
          <a:ln>
            <a:noFill/>
          </a:ln>
        </p:spPr>
      </p:sp>
      <p:sp>
        <p:nvSpPr>
          <p:cNvPr id="238" name="Google Shape;238;p9"/>
          <p:cNvSpPr/>
          <p:nvPr/>
        </p:nvSpPr>
        <p:spPr>
          <a:xfrm>
            <a:off x="1176536" y="3804421"/>
            <a:ext cx="231415" cy="208852"/>
          </a:xfrm>
          <a:custGeom>
            <a:rect b="b" l="l" r="r" t="t"/>
            <a:pathLst>
              <a:path extrusionOk="0" h="208852" w="231415">
                <a:moveTo>
                  <a:pt x="0" y="0"/>
                </a:moveTo>
                <a:lnTo>
                  <a:pt x="231415" y="0"/>
                </a:lnTo>
                <a:lnTo>
                  <a:pt x="231415" y="208852"/>
                </a:lnTo>
                <a:lnTo>
                  <a:pt x="0" y="208852"/>
                </a:lnTo>
                <a:lnTo>
                  <a:pt x="0" y="0"/>
                </a:lnTo>
                <a:close/>
              </a:path>
            </a:pathLst>
          </a:custGeom>
          <a:blipFill rotWithShape="1">
            <a:blip r:embed="rId6">
              <a:alphaModFix/>
            </a:blip>
            <a:stretch>
              <a:fillRect b="0" l="0" r="0" t="0"/>
            </a:stretch>
          </a:blipFill>
          <a:ln>
            <a:noFill/>
          </a:ln>
        </p:spPr>
      </p:sp>
      <p:sp>
        <p:nvSpPr>
          <p:cNvPr id="239" name="Google Shape;239;p9"/>
          <p:cNvSpPr txBox="1"/>
          <p:nvPr/>
        </p:nvSpPr>
        <p:spPr>
          <a:xfrm>
            <a:off x="1635672" y="3595755"/>
            <a:ext cx="13572399" cy="812157"/>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If you leave your phone charger plugged in all year, even without a phone, it can waste enough electricity to fully charge a laptop 150 times.</a:t>
            </a:r>
            <a:endParaRPr/>
          </a:p>
        </p:txBody>
      </p:sp>
      <p:sp>
        <p:nvSpPr>
          <p:cNvPr id="240" name="Google Shape;240;p9"/>
          <p:cNvSpPr txBox="1"/>
          <p:nvPr/>
        </p:nvSpPr>
        <p:spPr>
          <a:xfrm>
            <a:off x="1635672" y="2399003"/>
            <a:ext cx="13572399" cy="812157"/>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Using a bike instead of a car for just 5 kilometers a day saves about 300 kilograms of CO₂ per year.</a:t>
            </a:r>
            <a:endParaRPr/>
          </a:p>
        </p:txBody>
      </p:sp>
      <p:sp>
        <p:nvSpPr>
          <p:cNvPr id="241" name="Google Shape;241;p9"/>
          <p:cNvSpPr txBox="1"/>
          <p:nvPr/>
        </p:nvSpPr>
        <p:spPr>
          <a:xfrm>
            <a:off x="1635672" y="4792508"/>
            <a:ext cx="13572399" cy="812157"/>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1" i="0" lang="en-US" sz="2878" u="none" cap="none" strike="noStrike">
                <a:solidFill>
                  <a:srgbClr val="000000"/>
                </a:solidFill>
                <a:latin typeface="Arial"/>
                <a:ea typeface="Arial"/>
                <a:cs typeface="Arial"/>
                <a:sym typeface="Arial"/>
              </a:rPr>
              <a:t>About 90% of plastic ever produced has not been recycled. Much of it ends up in oceans, where it harms animals like turtles and dolphins.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